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60" r:id="rId2"/>
    <p:sldId id="466" r:id="rId3"/>
    <p:sldId id="467" r:id="rId4"/>
    <p:sldId id="468" r:id="rId5"/>
    <p:sldId id="469" r:id="rId6"/>
    <p:sldId id="303" r:id="rId7"/>
    <p:sldId id="307" r:id="rId8"/>
    <p:sldId id="308" r:id="rId9"/>
    <p:sldId id="309" r:id="rId10"/>
    <p:sldId id="310" r:id="rId11"/>
    <p:sldId id="447" r:id="rId12"/>
    <p:sldId id="315" r:id="rId13"/>
    <p:sldId id="316" r:id="rId14"/>
    <p:sldId id="317" r:id="rId15"/>
    <p:sldId id="318" r:id="rId16"/>
    <p:sldId id="319" r:id="rId17"/>
    <p:sldId id="321" r:id="rId18"/>
    <p:sldId id="322" r:id="rId19"/>
    <p:sldId id="323" r:id="rId20"/>
    <p:sldId id="324" r:id="rId21"/>
    <p:sldId id="325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4" r:id="rId30"/>
    <p:sldId id="335" r:id="rId31"/>
    <p:sldId id="336" r:id="rId32"/>
    <p:sldId id="339" r:id="rId33"/>
    <p:sldId id="340" r:id="rId34"/>
    <p:sldId id="401" r:id="rId35"/>
    <p:sldId id="402" r:id="rId36"/>
    <p:sldId id="342" r:id="rId37"/>
    <p:sldId id="344" r:id="rId38"/>
    <p:sldId id="449" r:id="rId39"/>
    <p:sldId id="452" r:id="rId40"/>
    <p:sldId id="453" r:id="rId41"/>
    <p:sldId id="454" r:id="rId42"/>
    <p:sldId id="455" r:id="rId43"/>
    <p:sldId id="403" r:id="rId44"/>
    <p:sldId id="405" r:id="rId45"/>
    <p:sldId id="406" r:id="rId46"/>
    <p:sldId id="407" r:id="rId47"/>
    <p:sldId id="408" r:id="rId48"/>
    <p:sldId id="411" r:id="rId49"/>
    <p:sldId id="412" r:id="rId50"/>
    <p:sldId id="414" r:id="rId51"/>
    <p:sldId id="416" r:id="rId52"/>
    <p:sldId id="418" r:id="rId53"/>
    <p:sldId id="419" r:id="rId54"/>
    <p:sldId id="423" r:id="rId55"/>
    <p:sldId id="424" r:id="rId56"/>
    <p:sldId id="426" r:id="rId57"/>
    <p:sldId id="427" r:id="rId58"/>
    <p:sldId id="428" r:id="rId59"/>
    <p:sldId id="429" r:id="rId60"/>
    <p:sldId id="430" r:id="rId61"/>
    <p:sldId id="431" r:id="rId62"/>
    <p:sldId id="432" r:id="rId63"/>
    <p:sldId id="433" r:id="rId64"/>
    <p:sldId id="434" r:id="rId65"/>
    <p:sldId id="435" r:id="rId66"/>
    <p:sldId id="436" r:id="rId67"/>
    <p:sldId id="456" r:id="rId68"/>
    <p:sldId id="457" r:id="rId69"/>
    <p:sldId id="458" r:id="rId70"/>
    <p:sldId id="459" r:id="rId71"/>
    <p:sldId id="460" r:id="rId72"/>
    <p:sldId id="461" r:id="rId73"/>
    <p:sldId id="462" r:id="rId74"/>
    <p:sldId id="463" r:id="rId75"/>
    <p:sldId id="464" r:id="rId76"/>
    <p:sldId id="465" r:id="rId77"/>
    <p:sldId id="444" r:id="rId78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 xmlns="">
        <p14:section name="Seção sem Título" id="{425437F8-B7C9-49AF-ABCF-71183E814E3A}">
          <p14:sldIdLst>
            <p14:sldId id="260"/>
            <p14:sldId id="400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447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446"/>
            <p14:sldId id="327"/>
            <p14:sldId id="328"/>
            <p14:sldId id="329"/>
            <p14:sldId id="330"/>
            <p14:sldId id="331"/>
            <p14:sldId id="332"/>
            <p14:sldId id="334"/>
            <p14:sldId id="335"/>
            <p14:sldId id="336"/>
            <p14:sldId id="467"/>
            <p14:sldId id="338"/>
            <p14:sldId id="448"/>
            <p14:sldId id="445"/>
            <p14:sldId id="337"/>
            <p14:sldId id="466"/>
            <p14:sldId id="339"/>
            <p14:sldId id="340"/>
            <p14:sldId id="401"/>
            <p14:sldId id="402"/>
            <p14:sldId id="342"/>
            <p14:sldId id="344"/>
            <p14:sldId id="449"/>
            <p14:sldId id="452"/>
            <p14:sldId id="453"/>
            <p14:sldId id="454"/>
            <p14:sldId id="455"/>
            <p14:sldId id="403"/>
            <p14:sldId id="405"/>
            <p14:sldId id="406"/>
            <p14:sldId id="407"/>
            <p14:sldId id="408"/>
            <p14:sldId id="411"/>
            <p14:sldId id="412"/>
            <p14:sldId id="414"/>
            <p14:sldId id="416"/>
            <p14:sldId id="418"/>
            <p14:sldId id="419"/>
            <p14:sldId id="423"/>
            <p14:sldId id="424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4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13" autoAdjust="0"/>
    <p:restoredTop sz="94364" autoAdjust="0"/>
  </p:normalViewPr>
  <p:slideViewPr>
    <p:cSldViewPr>
      <p:cViewPr varScale="1">
        <p:scale>
          <a:sx n="67" d="100"/>
          <a:sy n="67" d="100"/>
        </p:scale>
        <p:origin x="-1228" y="-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08B6FD-B850-4E32-931E-4961FBAF82C0}" type="datetimeFigureOut">
              <a:rPr lang="pt-BR" smtClean="0"/>
              <a:pPr/>
              <a:t>09/07/2024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FE093-60B8-4A1A-B356-FCEC7F467DE6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644053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pt-BR" smtClean="0"/>
          </a:p>
        </p:txBody>
      </p:sp>
      <p:sp>
        <p:nvSpPr>
          <p:cNvPr id="71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4CDCC32-5808-470F-AABD-F74CA4710D57}" type="slidenum">
              <a:rPr lang="pt-BR" altLang="pt-BR">
                <a:latin typeface="Calibri" panose="020F0502020204030204" pitchFamily="34" charset="0"/>
              </a:rPr>
              <a:pPr eaLnBrk="1" hangingPunct="1"/>
              <a:t>6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7036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67D5463-6155-4A9D-B2BD-987497554D7C}" type="slidenum">
              <a:rPr lang="pt-BR" altLang="pt-BR">
                <a:latin typeface="Calibri" panose="020F0502020204030204" pitchFamily="34" charset="0"/>
              </a:rPr>
              <a:pPr eaLnBrk="1" hangingPunct="1"/>
              <a:t>36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15907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2F9262D-7F02-4AA4-9EA2-0B8C75DB754A}" type="slidenum">
              <a:rPr lang="pt-BR" altLang="pt-BR">
                <a:latin typeface="Calibri" panose="020F0502020204030204" pitchFamily="34" charset="0"/>
              </a:rPr>
              <a:pPr eaLnBrk="1" hangingPunct="1"/>
              <a:t>64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4544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2F9262D-7F02-4AA4-9EA2-0B8C75DB754A}" type="slidenum">
              <a:rPr lang="pt-BR" altLang="pt-BR">
                <a:latin typeface="Calibri" panose="020F0502020204030204" pitchFamily="34" charset="0"/>
              </a:rPr>
              <a:pPr eaLnBrk="1" hangingPunct="1"/>
              <a:t>65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23454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0979E5-AB2D-4B96-BA86-E6D6205B0784}" type="datetime1">
              <a:rPr lang="pt-BR" smtClean="0"/>
              <a:pPr>
                <a:defRPr/>
              </a:pPr>
              <a:t>09/07/2024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482D04-A386-49DB-9223-D3F53ADC9E0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782572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7B34B5-55FD-43C2-BFA8-EC12F9E0C124}" type="datetime1">
              <a:rPr lang="pt-BR" smtClean="0"/>
              <a:pPr>
                <a:defRPr/>
              </a:pPr>
              <a:t>09/07/2024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36D27A-18FB-48D7-955F-927B1543BFE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111411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D731BA-43D6-4EE2-92EC-563694811828}" type="datetime1">
              <a:rPr lang="pt-BR" smtClean="0"/>
              <a:pPr>
                <a:defRPr/>
              </a:pPr>
              <a:t>09/07/2024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536F68-0222-4BCC-9AA4-41366470206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1810559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48DDE6-5F11-4737-94A1-65FCACA927BE}" type="datetime1">
              <a:rPr lang="pt-BR" smtClean="0"/>
              <a:pPr>
                <a:defRPr/>
              </a:pPr>
              <a:t>09/07/2024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706B73-17DD-4ED5-B7A2-5DA9113A63E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1628119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70E8EF-FAA0-4A83-AD82-B6111650A01F}" type="datetime1">
              <a:rPr lang="pt-BR" smtClean="0"/>
              <a:pPr>
                <a:defRPr/>
              </a:pPr>
              <a:t>09/07/2024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D8D3FE-4816-422E-BBD6-14BDA2F0D09F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3466169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E49588-7D0A-43CB-B0F2-5FD651E72CF9}" type="datetime1">
              <a:rPr lang="pt-BR" smtClean="0"/>
              <a:pPr>
                <a:defRPr/>
              </a:pPr>
              <a:t>09/07/2024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CC21B3-3F8F-4B65-A0FD-67542C74CA7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3270352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1CAF3F-5FCE-4F1F-A7A2-8F777A5B229E}" type="datetime1">
              <a:rPr lang="pt-BR" smtClean="0"/>
              <a:pPr>
                <a:defRPr/>
              </a:pPr>
              <a:t>09/07/2024</a:t>
            </a:fld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8AE81E-B943-47D9-9724-C08E6378B88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1832154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3540E-73B0-4DB2-956D-44C539203837}" type="datetime1">
              <a:rPr lang="pt-BR" smtClean="0"/>
              <a:pPr>
                <a:defRPr/>
              </a:pPr>
              <a:t>09/07/2024</a:t>
            </a:fld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4CA2B0-3634-407B-A1B5-B7A54FF30C83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372802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B9A9EA-EA09-453A-845C-D58E4D326447}" type="datetime1">
              <a:rPr lang="pt-BR" smtClean="0"/>
              <a:pPr>
                <a:defRPr/>
              </a:pPr>
              <a:t>09/07/2024</a:t>
            </a:fld>
            <a:endParaRPr lang="pt-BR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633299-264E-45AF-A045-09DF0BEE2FB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8225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B3307-BA7F-4495-8767-B5507384301E}" type="datetime1">
              <a:rPr lang="pt-BR" smtClean="0"/>
              <a:pPr>
                <a:defRPr/>
              </a:pPr>
              <a:t>09/07/2024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41E87B-CBBA-4092-9BC4-23BF498DA99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82355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E1E66-2F05-4AA8-8CD0-EBAE3099D6DF}" type="datetime1">
              <a:rPr lang="pt-BR" smtClean="0"/>
              <a:pPr>
                <a:defRPr/>
              </a:pPr>
              <a:t>09/07/2024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ACF5C7-2634-451F-8103-1926AEA006F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393192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 estilo do título mestre</a:t>
            </a:r>
          </a:p>
        </p:txBody>
      </p:sp>
      <p:sp>
        <p:nvSpPr>
          <p:cNvPr id="53251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os estilos do texto mestre</a:t>
            </a:r>
          </a:p>
          <a:p>
            <a:pPr lvl="1"/>
            <a:r>
              <a:rPr lang="pt-BR" altLang="pt-BR" smtClean="0"/>
              <a:t>Segundo nível</a:t>
            </a:r>
          </a:p>
          <a:p>
            <a:pPr lvl="2"/>
            <a:r>
              <a:rPr lang="pt-BR" altLang="pt-BR" smtClean="0"/>
              <a:t>Terceiro nível</a:t>
            </a:r>
          </a:p>
          <a:p>
            <a:pPr lvl="3"/>
            <a:r>
              <a:rPr lang="pt-BR" altLang="pt-BR" smtClean="0"/>
              <a:t>Quarto nível</a:t>
            </a:r>
          </a:p>
          <a:p>
            <a:pPr lvl="4"/>
            <a:r>
              <a:rPr lang="pt-BR" altLang="pt-BR" smtClean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1A1E930-217C-446E-BE6B-6F9F39927E46}" type="datetime1">
              <a:rPr lang="pt-BR" smtClean="0"/>
              <a:pPr>
                <a:defRPr/>
              </a:pPr>
              <a:t>09/07/2024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36FEE553-7969-465D-893B-B80EA7F4A74E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2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6.bin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oleObject" Target="../embeddings/oleObject9.bin"/><Relationship Id="rId4" Type="http://schemas.openxmlformats.org/officeDocument/2006/relationships/oleObject" Target="../embeddings/oleObject8.bin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finder.net/t/topicos_de_ondulatoria_uni_2010/31997965/p2" TargetMode="External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6.bin"/><Relationship Id="rId5" Type="http://schemas.openxmlformats.org/officeDocument/2006/relationships/oleObject" Target="../embeddings/oleObject15.bin"/><Relationship Id="rId4" Type="http://schemas.openxmlformats.org/officeDocument/2006/relationships/oleObject" Target="../embeddings/oleObject14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18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7" name="CaixaDeTexto 5"/>
          <p:cNvSpPr txBox="1">
            <a:spLocks noChangeArrowheads="1"/>
          </p:cNvSpPr>
          <p:nvPr/>
        </p:nvSpPr>
        <p:spPr bwMode="auto">
          <a:xfrm>
            <a:off x="3500430" y="5500702"/>
            <a:ext cx="21474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400" b="1" dirty="0" smtClean="0">
                <a:latin typeface="Calibri" panose="020F0502020204030204" pitchFamily="34" charset="0"/>
              </a:rPr>
              <a:t>Prof. </a:t>
            </a:r>
            <a:r>
              <a:rPr lang="pt-BR" altLang="pt-BR" sz="2400" b="1" dirty="0" err="1" smtClean="0">
                <a:latin typeface="Calibri" panose="020F0502020204030204" pitchFamily="34" charset="0"/>
              </a:rPr>
              <a:t>Josenilton</a:t>
            </a:r>
            <a:endParaRPr lang="pt-BR" altLang="pt-BR" sz="2400" b="1" dirty="0">
              <a:latin typeface="Calibri" panose="020F0502020204030204" pitchFamily="34" charset="0"/>
            </a:endParaRPr>
          </a:p>
        </p:txBody>
      </p:sp>
      <p:sp>
        <p:nvSpPr>
          <p:cNvPr id="54278" name="CaixaDeTexto 7"/>
          <p:cNvSpPr txBox="1">
            <a:spLocks noChangeArrowheads="1"/>
          </p:cNvSpPr>
          <p:nvPr/>
        </p:nvSpPr>
        <p:spPr bwMode="auto">
          <a:xfrm>
            <a:off x="3500587" y="6022975"/>
            <a:ext cx="178882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b="1" dirty="0" smtClean="0">
                <a:latin typeface="Calibri" panose="020F0502020204030204" pitchFamily="34" charset="0"/>
              </a:rPr>
              <a:t>GUANAMBI </a:t>
            </a:r>
            <a:r>
              <a:rPr lang="pt-BR" altLang="pt-BR" b="1" dirty="0">
                <a:latin typeface="Calibri" panose="020F0502020204030204" pitchFamily="34" charset="0"/>
              </a:rPr>
              <a:t>– </a:t>
            </a:r>
            <a:r>
              <a:rPr lang="pt-BR" altLang="pt-BR" b="1" dirty="0" smtClean="0">
                <a:latin typeface="Calibri" panose="020F0502020204030204" pitchFamily="34" charset="0"/>
              </a:rPr>
              <a:t>BA</a:t>
            </a:r>
            <a:endParaRPr lang="pt-BR" altLang="pt-BR" b="1" dirty="0">
              <a:latin typeface="Calibri" panose="020F0502020204030204" pitchFamily="34" charset="0"/>
            </a:endParaRPr>
          </a:p>
          <a:p>
            <a:pPr algn="ctr" eaLnBrk="1" hangingPunct="1"/>
            <a:r>
              <a:rPr lang="pt-BR" altLang="pt-BR" b="1" dirty="0" smtClean="0">
                <a:latin typeface="Calibri" panose="020F0502020204030204" pitchFamily="34" charset="0"/>
              </a:rPr>
              <a:t>2024</a:t>
            </a:r>
            <a:endParaRPr lang="pt-BR" altLang="pt-BR" b="1" dirty="0">
              <a:latin typeface="Calibri" panose="020F0502020204030204" pitchFamily="34" charset="0"/>
            </a:endParaRPr>
          </a:p>
        </p:txBody>
      </p:sp>
      <p:sp>
        <p:nvSpPr>
          <p:cNvPr id="54279" name="CaixaDeTexto 6"/>
          <p:cNvSpPr txBox="1">
            <a:spLocks noChangeArrowheads="1"/>
          </p:cNvSpPr>
          <p:nvPr/>
        </p:nvSpPr>
        <p:spPr bwMode="auto">
          <a:xfrm>
            <a:off x="2714612" y="3857628"/>
            <a:ext cx="256833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400" b="1" dirty="0">
                <a:latin typeface="Calibri" panose="020F0502020204030204" pitchFamily="34" charset="0"/>
              </a:rPr>
              <a:t>DISCIPLINA: </a:t>
            </a:r>
            <a:r>
              <a:rPr lang="pt-BR" altLang="pt-BR" sz="2400" b="1" dirty="0" smtClean="0">
                <a:latin typeface="Calibri" panose="020F0502020204030204" pitchFamily="34" charset="0"/>
              </a:rPr>
              <a:t>FÍSICA</a:t>
            </a:r>
          </a:p>
          <a:p>
            <a:pPr eaLnBrk="1" hangingPunct="1"/>
            <a:r>
              <a:rPr lang="pt-BR" altLang="pt-BR" sz="2400" b="1" dirty="0" smtClean="0">
                <a:latin typeface="Calibri" panose="020F0502020204030204" pitchFamily="34" charset="0"/>
              </a:rPr>
              <a:t>Aula: Ondas</a:t>
            </a:r>
            <a:endParaRPr lang="pt-BR" altLang="pt-BR" sz="2400" b="1" dirty="0">
              <a:latin typeface="Calibri" panose="020F0502020204030204" pitchFamily="34" charset="0"/>
            </a:endParaRPr>
          </a:p>
          <a:p>
            <a:pPr eaLnBrk="1" hangingPunct="1"/>
            <a:endParaRPr lang="pt-BR" alt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25550" y="354633"/>
            <a:ext cx="7232650" cy="3076933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482D04-A386-49DB-9223-D3F53ADC9E02}" type="slidenum">
              <a:rPr lang="pt-BR" altLang="pt-BR" smtClean="0"/>
              <a:pPr/>
              <a:t>1</a:t>
            </a:fld>
            <a:endParaRPr lang="pt-BR" alt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aixaDeTexto 8"/>
          <p:cNvSpPr txBox="1">
            <a:spLocks noChangeArrowheads="1"/>
          </p:cNvSpPr>
          <p:nvPr/>
        </p:nvSpPr>
        <p:spPr bwMode="auto">
          <a:xfrm>
            <a:off x="251520" y="146299"/>
            <a:ext cx="842493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5400" b="1" dirty="0">
                <a:latin typeface="+mj-lt"/>
              </a:rPr>
              <a:t>Classificação da onda quanto à natureza</a:t>
            </a:r>
            <a:r>
              <a:rPr lang="pt-BR" altLang="pt-BR" sz="5400" dirty="0">
                <a:latin typeface="+mj-lt"/>
              </a:rPr>
              <a:t>  </a:t>
            </a:r>
          </a:p>
        </p:txBody>
      </p:sp>
      <p:sp>
        <p:nvSpPr>
          <p:cNvPr id="12291" name="CaixaDeTexto 9"/>
          <p:cNvSpPr txBox="1">
            <a:spLocks noChangeArrowheads="1"/>
          </p:cNvSpPr>
          <p:nvPr/>
        </p:nvSpPr>
        <p:spPr bwMode="auto">
          <a:xfrm>
            <a:off x="251520" y="2151880"/>
            <a:ext cx="87849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400" b="1" dirty="0"/>
              <a:t>1- Mecânica</a:t>
            </a:r>
            <a:r>
              <a:rPr lang="pt-BR" altLang="pt-BR" sz="2400" dirty="0"/>
              <a:t> – </a:t>
            </a:r>
            <a:r>
              <a:rPr lang="pt-BR" altLang="pt-BR" sz="2400" i="1" dirty="0"/>
              <a:t>só ocorre sua propagação na matéria.</a:t>
            </a:r>
            <a:r>
              <a:rPr lang="pt-BR" altLang="pt-BR" sz="2400" dirty="0"/>
              <a:t>  </a:t>
            </a:r>
          </a:p>
        </p:txBody>
      </p:sp>
      <p:sp>
        <p:nvSpPr>
          <p:cNvPr id="12292" name="CaixaDeTexto 6"/>
          <p:cNvSpPr txBox="1">
            <a:spLocks noChangeArrowheads="1"/>
          </p:cNvSpPr>
          <p:nvPr/>
        </p:nvSpPr>
        <p:spPr bwMode="auto">
          <a:xfrm>
            <a:off x="1259632" y="6381328"/>
            <a:ext cx="64350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400" b="1" dirty="0"/>
              <a:t>Exemplos:</a:t>
            </a:r>
            <a:r>
              <a:rPr lang="pt-BR" altLang="pt-BR" sz="2400" dirty="0"/>
              <a:t> Uma perturbação em um lago.</a:t>
            </a:r>
            <a:r>
              <a:rPr lang="pt-BR" altLang="pt-BR" sz="2400" b="1" dirty="0"/>
              <a:t> </a:t>
            </a:r>
          </a:p>
        </p:txBody>
      </p:sp>
      <p:pic>
        <p:nvPicPr>
          <p:cNvPr id="1229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44378"/>
            <a:ext cx="5786437" cy="353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4424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/>
          <a:lstStyle/>
          <a:p>
            <a:pPr marL="0" indent="0" algn="just">
              <a:buNone/>
            </a:pPr>
            <a:r>
              <a:rPr lang="pt-BR" sz="4400" dirty="0" smtClean="0"/>
              <a:t>Qual é a onda mais popular?</a:t>
            </a:r>
          </a:p>
          <a:p>
            <a:pPr marL="0" indent="0" algn="just">
              <a:buNone/>
            </a:pPr>
            <a:endParaRPr lang="pt-BR" sz="4400" dirty="0" smtClean="0"/>
          </a:p>
          <a:p>
            <a:pPr marL="0" indent="0" algn="just">
              <a:buNone/>
            </a:pPr>
            <a:r>
              <a:rPr lang="pt-BR" sz="4400" dirty="0" smtClean="0"/>
              <a:t>A onda mecânica, porque ela nunca fica no vácuo.</a:t>
            </a:r>
          </a:p>
          <a:p>
            <a:pPr marL="0" indent="0" algn="just">
              <a:buNone/>
            </a:pPr>
            <a:endParaRPr lang="pt-BR" sz="44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06B73-17DD-4ED5-B7A2-5DA9113A63E2}" type="slidenum">
              <a:rPr lang="pt-BR" altLang="pt-BR" smtClean="0"/>
              <a:pPr/>
              <a:t>11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346277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aixaDeTexto 6"/>
          <p:cNvSpPr txBox="1">
            <a:spLocks noChangeArrowheads="1"/>
          </p:cNvSpPr>
          <p:nvPr/>
        </p:nvSpPr>
        <p:spPr bwMode="auto">
          <a:xfrm>
            <a:off x="178594" y="116632"/>
            <a:ext cx="871388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800" b="1" dirty="0">
                <a:latin typeface="+mn-lt"/>
              </a:rPr>
              <a:t>2- Ondas eletromagnéticas </a:t>
            </a:r>
            <a:r>
              <a:rPr lang="pt-BR" altLang="pt-BR" sz="2800" dirty="0">
                <a:latin typeface="+mn-lt"/>
              </a:rPr>
              <a:t>– sua propagação ocorre no vácuo e em certos meios materiais.  </a:t>
            </a:r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7" y="1268760"/>
            <a:ext cx="7840465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0058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ço Reservado para Conteúdo 2"/>
          <p:cNvSpPr>
            <a:spLocks noGrp="1"/>
          </p:cNvSpPr>
          <p:nvPr>
            <p:ph idx="1"/>
          </p:nvPr>
        </p:nvSpPr>
        <p:spPr>
          <a:xfrm>
            <a:off x="214313" y="1052736"/>
            <a:ext cx="8715375" cy="3096344"/>
          </a:xfrm>
        </p:spPr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pt-BR" altLang="pt-BR" sz="2800" dirty="0" smtClean="0"/>
              <a:t>São formadas por campos elétricos e campos magnéticos variáveis;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altLang="pt-BR" sz="2800" dirty="0"/>
              <a:t>O</a:t>
            </a:r>
            <a:r>
              <a:rPr lang="pt-BR" altLang="pt-BR" sz="2800" dirty="0" smtClean="0"/>
              <a:t> campo elétrico é perpendicular ao campo magnético;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altLang="pt-BR" sz="2800" dirty="0" smtClean="0"/>
              <a:t>São ondas transversais (os campos são perpendiculares à direção de propagação);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altLang="pt-BR" sz="2800" dirty="0" smtClean="0"/>
              <a:t>Propagam-se no vácuo com a velocidade "c";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pt-BR" altLang="pt-BR" sz="2800" dirty="0" smtClean="0"/>
              <a:t>Podem se propagar num meio material com velocidade menor que a do vácuo.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800" dirty="0" smtClean="0"/>
              <a:t> 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800" dirty="0" smtClean="0"/>
              <a:t>           </a:t>
            </a:r>
          </a:p>
          <a:p>
            <a:pPr algn="just">
              <a:buFont typeface="Arial" panose="020B0604020202020204" pitchFamily="34" charset="0"/>
              <a:buNone/>
            </a:pPr>
            <a:endParaRPr lang="pt-BR" altLang="pt-BR" sz="2800" dirty="0" smtClean="0"/>
          </a:p>
        </p:txBody>
      </p:sp>
      <p:sp>
        <p:nvSpPr>
          <p:cNvPr id="18436" name="CaixaDeTexto 3"/>
          <p:cNvSpPr txBox="1">
            <a:spLocks noChangeArrowheads="1"/>
          </p:cNvSpPr>
          <p:nvPr/>
        </p:nvSpPr>
        <p:spPr bwMode="auto">
          <a:xfrm>
            <a:off x="214313" y="260648"/>
            <a:ext cx="860615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>
                <a:latin typeface="+mj-lt"/>
              </a:rPr>
              <a:t>Características das Ondas Eletromagnéticas 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2000250" y="5085184"/>
            <a:ext cx="5143500" cy="1643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4000" dirty="0">
                <a:solidFill>
                  <a:schemeClr val="tx1"/>
                </a:solidFill>
              </a:rPr>
              <a:t>C= 3x 10</a:t>
            </a:r>
            <a:r>
              <a:rPr lang="pt-BR" sz="4000" baseline="30000" dirty="0">
                <a:solidFill>
                  <a:schemeClr val="tx1"/>
                </a:solidFill>
              </a:rPr>
              <a:t>8   </a:t>
            </a:r>
            <a:r>
              <a:rPr lang="pt-BR" sz="4000" dirty="0">
                <a:solidFill>
                  <a:schemeClr val="tx1"/>
                </a:solidFill>
              </a:rPr>
              <a:t> m/s</a:t>
            </a:r>
            <a:r>
              <a:rPr lang="pt-BR" sz="4000" baseline="30000" dirty="0">
                <a:solidFill>
                  <a:schemeClr val="tx1"/>
                </a:solidFill>
              </a:rPr>
              <a:t>  </a:t>
            </a:r>
            <a:r>
              <a:rPr lang="pt-BR" sz="4000" dirty="0">
                <a:solidFill>
                  <a:schemeClr val="tx1"/>
                </a:solidFill>
              </a:rPr>
              <a:t>   </a:t>
            </a:r>
            <a:r>
              <a:rPr lang="pt-BR" sz="2400" dirty="0">
                <a:solidFill>
                  <a:schemeClr val="tx1"/>
                </a:solidFill>
              </a:rPr>
              <a:t>(aproximado)</a:t>
            </a:r>
          </a:p>
        </p:txBody>
      </p:sp>
    </p:spTree>
    <p:extLst>
      <p:ext uri="{BB962C8B-B14F-4D97-AF65-F5344CB8AC3E}">
        <p14:creationId xmlns:p14="http://schemas.microsoft.com/office/powerpoint/2010/main" xmlns="" val="166750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CaixaDeTexto 5"/>
          <p:cNvSpPr txBox="1">
            <a:spLocks noChangeArrowheads="1"/>
          </p:cNvSpPr>
          <p:nvPr/>
        </p:nvSpPr>
        <p:spPr bwMode="auto">
          <a:xfrm>
            <a:off x="731044" y="5781972"/>
            <a:ext cx="45005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400" b="1" i="1" dirty="0">
                <a:latin typeface="+mn-lt"/>
              </a:rPr>
              <a:t>Exemplo: </a:t>
            </a:r>
            <a:r>
              <a:rPr lang="pt-BR" altLang="pt-BR" sz="2400" i="1" dirty="0">
                <a:latin typeface="+mn-lt"/>
              </a:rPr>
              <a:t>Ondas eletromagnéticas. </a:t>
            </a:r>
          </a:p>
        </p:txBody>
      </p:sp>
      <p:pic>
        <p:nvPicPr>
          <p:cNvPr id="1946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7250" y="1214438"/>
            <a:ext cx="749617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CaixaDeTexto 6"/>
          <p:cNvSpPr txBox="1">
            <a:spLocks noChangeArrowheads="1"/>
          </p:cNvSpPr>
          <p:nvPr/>
        </p:nvSpPr>
        <p:spPr bwMode="auto">
          <a:xfrm>
            <a:off x="5529263" y="1268413"/>
            <a:ext cx="2498725" cy="338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600"/>
              <a:t>Frequência Crescente (v)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476375" y="2133600"/>
            <a:ext cx="660400" cy="2762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200" dirty="0"/>
              <a:t>Raio </a:t>
            </a:r>
            <a:r>
              <a:rPr lang="el-GR" sz="1200" dirty="0"/>
              <a:t>ϒ</a:t>
            </a:r>
            <a:endParaRPr lang="pt-BR" sz="12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2687638" y="2133600"/>
            <a:ext cx="644525" cy="2762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200" dirty="0"/>
              <a:t>Raio X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3351213" y="2133600"/>
            <a:ext cx="357187" cy="2301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900" dirty="0"/>
              <a:t>UV</a:t>
            </a:r>
            <a:endParaRPr lang="pt-BR" sz="7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071938" y="2159000"/>
            <a:ext cx="355600" cy="26193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1100" dirty="0"/>
              <a:t>IR</a:t>
            </a:r>
            <a:endParaRPr lang="pt-BR" sz="7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4667250" y="2133600"/>
            <a:ext cx="720725" cy="2301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900" dirty="0" err="1"/>
              <a:t>microonda</a:t>
            </a:r>
            <a:endParaRPr lang="pt-BR" sz="9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5292725" y="2333625"/>
            <a:ext cx="1008063" cy="231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900" dirty="0"/>
              <a:t>Onda de rádio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6516688" y="2133600"/>
            <a:ext cx="1511300" cy="2301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pt-BR" sz="900" dirty="0"/>
              <a:t>Ondas de rádio longas</a:t>
            </a:r>
          </a:p>
        </p:txBody>
      </p:sp>
      <p:sp>
        <p:nvSpPr>
          <p:cNvPr id="19470" name="CaixaDeTexto 14"/>
          <p:cNvSpPr txBox="1">
            <a:spLocks noChangeArrowheads="1"/>
          </p:cNvSpPr>
          <p:nvPr/>
        </p:nvSpPr>
        <p:spPr bwMode="auto">
          <a:xfrm>
            <a:off x="2981325" y="3163888"/>
            <a:ext cx="1303338" cy="2778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200"/>
              <a:t>Spectrum visível</a:t>
            </a:r>
          </a:p>
        </p:txBody>
      </p:sp>
      <p:sp>
        <p:nvSpPr>
          <p:cNvPr id="19471" name="CaixaDeTexto 15"/>
          <p:cNvSpPr txBox="1">
            <a:spLocks noChangeArrowheads="1"/>
          </p:cNvSpPr>
          <p:nvPr/>
        </p:nvSpPr>
        <p:spPr bwMode="auto">
          <a:xfrm>
            <a:off x="5073650" y="2924175"/>
            <a:ext cx="2019300" cy="2619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100"/>
              <a:t>Dimensão crescente da onda</a:t>
            </a:r>
          </a:p>
        </p:txBody>
      </p:sp>
      <p:sp>
        <p:nvSpPr>
          <p:cNvPr id="19472" name="CaixaDeTexto 16"/>
          <p:cNvSpPr txBox="1">
            <a:spLocks noChangeArrowheads="1"/>
          </p:cNvSpPr>
          <p:nvPr/>
        </p:nvSpPr>
        <p:spPr bwMode="auto">
          <a:xfrm>
            <a:off x="2311400" y="4854575"/>
            <a:ext cx="1684338" cy="2301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900" dirty="0"/>
              <a:t>Dimensão crescente da onda</a:t>
            </a:r>
          </a:p>
        </p:txBody>
      </p:sp>
      <p:sp>
        <p:nvSpPr>
          <p:cNvPr id="19473" name="CaixaDeTexto 17"/>
          <p:cNvSpPr txBox="1">
            <a:spLocks noChangeArrowheads="1"/>
          </p:cNvSpPr>
          <p:nvPr/>
        </p:nvSpPr>
        <p:spPr bwMode="auto">
          <a:xfrm>
            <a:off x="4184650" y="4868863"/>
            <a:ext cx="568325" cy="231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900"/>
              <a:t>em mm</a:t>
            </a:r>
          </a:p>
        </p:txBody>
      </p:sp>
    </p:spTree>
    <p:extLst>
      <p:ext uri="{BB962C8B-B14F-4D97-AF65-F5344CB8AC3E}">
        <p14:creationId xmlns:p14="http://schemas.microsoft.com/office/powerpoint/2010/main" xmlns="" val="315697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05E6C-3410-412A-933B-CA2AF9CD449E}" type="slidenum">
              <a:rPr lang="pt-BR" altLang="pt-BR"/>
              <a:pPr/>
              <a:t>15</a:t>
            </a:fld>
            <a:endParaRPr lang="pt-BR" altLang="pt-BR"/>
          </a:p>
        </p:txBody>
      </p:sp>
      <p:sp>
        <p:nvSpPr>
          <p:cNvPr id="94212" name="Text Box 4"/>
          <p:cNvSpPr txBox="1">
            <a:spLocks noChangeArrowheads="1"/>
          </p:cNvSpPr>
          <p:nvPr/>
        </p:nvSpPr>
        <p:spPr bwMode="auto">
          <a:xfrm>
            <a:off x="861118" y="703488"/>
            <a:ext cx="745986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spcAft>
                <a:spcPct val="55000"/>
              </a:spcAft>
              <a:buClr>
                <a:srgbClr val="FF3300"/>
              </a:buClr>
              <a:buFont typeface="Arial Black" panose="020B0A04020102020204" pitchFamily="34" charset="0"/>
              <a:buNone/>
            </a:pPr>
            <a:r>
              <a:rPr lang="pt-BR" altLang="pt-BR" sz="4800" b="1" dirty="0">
                <a:latin typeface="+mj-lt"/>
              </a:rPr>
              <a:t>O espectro eletromagnético:</a:t>
            </a:r>
          </a:p>
        </p:txBody>
      </p:sp>
      <p:sp>
        <p:nvSpPr>
          <p:cNvPr id="94213" name="Line 5"/>
          <p:cNvSpPr>
            <a:spLocks noChangeShapeType="1"/>
          </p:cNvSpPr>
          <p:nvPr/>
        </p:nvSpPr>
        <p:spPr bwMode="auto">
          <a:xfrm>
            <a:off x="1325563" y="2101850"/>
            <a:ext cx="6904037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pic>
        <p:nvPicPr>
          <p:cNvPr id="94215" name="Picture 7" descr="ral2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4810" y="1700808"/>
            <a:ext cx="8892480" cy="347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698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332656"/>
            <a:ext cx="8784976" cy="4525963"/>
          </a:xfrm>
        </p:spPr>
        <p:txBody>
          <a:bodyPr/>
          <a:lstStyle/>
          <a:p>
            <a:pPr algn="just"/>
            <a:r>
              <a:rPr lang="pt-BR" altLang="pt-BR" b="1" i="1" dirty="0" smtClean="0">
                <a:solidFill>
                  <a:srgbClr val="0000FF"/>
                </a:solidFill>
              </a:rPr>
              <a:t>Raios gama</a:t>
            </a:r>
            <a:r>
              <a:rPr lang="pt-BR" altLang="pt-BR" i="1" dirty="0" smtClean="0"/>
              <a:t>:</a:t>
            </a:r>
            <a:r>
              <a:rPr lang="pt-BR" altLang="pt-BR" dirty="0" smtClean="0"/>
              <a:t> são emitidos por materiais radioativos e usados no tratamento de câncer e de muitas doenças de pele.</a:t>
            </a:r>
          </a:p>
          <a:p>
            <a:pPr algn="just"/>
            <a:r>
              <a:rPr lang="pt-BR" altLang="pt-BR" b="1" i="1" dirty="0" smtClean="0">
                <a:solidFill>
                  <a:srgbClr val="0000FF"/>
                </a:solidFill>
              </a:rPr>
              <a:t>Raios X</a:t>
            </a:r>
            <a:r>
              <a:rPr lang="pt-BR" altLang="pt-BR" i="1" dirty="0" smtClean="0"/>
              <a:t>:</a:t>
            </a:r>
            <a:r>
              <a:rPr lang="pt-BR" altLang="pt-BR" dirty="0" smtClean="0"/>
              <a:t> ajudam os médicos a tratar e a diagnosticar doenças. </a:t>
            </a:r>
          </a:p>
          <a:p>
            <a:pPr algn="just"/>
            <a:r>
              <a:rPr lang="pt-BR" altLang="pt-BR" b="1" i="1" dirty="0" smtClean="0">
                <a:solidFill>
                  <a:srgbClr val="0000FF"/>
                </a:solidFill>
              </a:rPr>
              <a:t>Raios ultravioleta</a:t>
            </a:r>
            <a:r>
              <a:rPr lang="pt-BR" altLang="pt-BR" i="1" dirty="0" smtClean="0"/>
              <a:t>:</a:t>
            </a:r>
            <a:r>
              <a:rPr lang="pt-BR" altLang="pt-BR" dirty="0" smtClean="0"/>
              <a:t> são usados como desinfetantes. </a:t>
            </a:r>
          </a:p>
          <a:p>
            <a:pPr algn="just"/>
            <a:r>
              <a:rPr lang="pt-BR" altLang="pt-BR" b="1" i="1" dirty="0" smtClean="0">
                <a:solidFill>
                  <a:srgbClr val="0000FF"/>
                </a:solidFill>
              </a:rPr>
              <a:t>Raios infravermelhos</a:t>
            </a:r>
            <a:r>
              <a:rPr lang="pt-BR" altLang="pt-BR" i="1" dirty="0" smtClean="0"/>
              <a:t>:</a:t>
            </a:r>
            <a:r>
              <a:rPr lang="pt-BR" altLang="pt-BR" dirty="0" smtClean="0"/>
              <a:t> são emitidos por corpos aquecidos e usados para secar pinturas. </a:t>
            </a:r>
          </a:p>
          <a:p>
            <a:pPr algn="just"/>
            <a:r>
              <a:rPr lang="pt-BR" altLang="pt-BR" b="1" i="1" dirty="0" smtClean="0">
                <a:solidFill>
                  <a:srgbClr val="0000FF"/>
                </a:solidFill>
              </a:rPr>
              <a:t>Ondas de rádio</a:t>
            </a:r>
            <a:r>
              <a:rPr lang="pt-BR" altLang="pt-BR" i="1" dirty="0" smtClean="0"/>
              <a:t>:</a:t>
            </a:r>
            <a:r>
              <a:rPr lang="pt-BR" altLang="pt-BR" dirty="0" smtClean="0"/>
              <a:t> são usadas pelas emissoras de rádio e televisão</a:t>
            </a:r>
          </a:p>
          <a:p>
            <a:pPr algn="just"/>
            <a:endParaRPr lang="pt-BR" altLang="pt-BR" sz="3600" dirty="0" smtClean="0"/>
          </a:p>
        </p:txBody>
      </p:sp>
    </p:spTree>
    <p:extLst>
      <p:ext uri="{BB962C8B-B14F-4D97-AF65-F5344CB8AC3E}">
        <p14:creationId xmlns:p14="http://schemas.microsoft.com/office/powerpoint/2010/main" xmlns="" val="404672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aixaDeTexto 3"/>
          <p:cNvSpPr txBox="1">
            <a:spLocks noChangeArrowheads="1"/>
          </p:cNvSpPr>
          <p:nvPr/>
        </p:nvSpPr>
        <p:spPr bwMode="auto">
          <a:xfrm>
            <a:off x="586072" y="91729"/>
            <a:ext cx="821531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latin typeface="+mj-lt"/>
              </a:rPr>
              <a:t>Classificação da onda quanto à direção de vibração</a:t>
            </a:r>
            <a:r>
              <a:rPr lang="pt-BR" altLang="pt-BR" sz="3200" dirty="0">
                <a:latin typeface="+mj-lt"/>
              </a:rPr>
              <a:t>   </a:t>
            </a:r>
          </a:p>
        </p:txBody>
      </p:sp>
      <p:sp>
        <p:nvSpPr>
          <p:cNvPr id="20483" name="CaixaDeTexto 4"/>
          <p:cNvSpPr txBox="1">
            <a:spLocks noChangeArrowheads="1"/>
          </p:cNvSpPr>
          <p:nvPr/>
        </p:nvSpPr>
        <p:spPr bwMode="auto">
          <a:xfrm>
            <a:off x="179512" y="1168947"/>
            <a:ext cx="807243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800" b="1" dirty="0">
                <a:latin typeface="+mn-lt"/>
              </a:rPr>
              <a:t>1- Transversal </a:t>
            </a:r>
            <a:r>
              <a:rPr lang="pt-BR" altLang="pt-BR" sz="2800" dirty="0">
                <a:latin typeface="+mn-lt"/>
              </a:rPr>
              <a:t>- </a:t>
            </a:r>
            <a:r>
              <a:rPr lang="pt-BR" altLang="pt-BR" sz="2800" i="1" dirty="0">
                <a:latin typeface="+mn-lt"/>
              </a:rPr>
              <a:t>a direção do movimento de vibração é perpendicular à de propagação.  </a:t>
            </a:r>
          </a:p>
        </p:txBody>
      </p:sp>
      <p:pic>
        <p:nvPicPr>
          <p:cNvPr id="2048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75421" y="2544763"/>
            <a:ext cx="476885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ondas_transv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4796" y="4295776"/>
            <a:ext cx="4610100" cy="1352550"/>
          </a:xfrm>
          <a:prstGeom prst="rect">
            <a:avLst/>
          </a:prstGeom>
          <a:noFill/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627187" y="5877272"/>
            <a:ext cx="62468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pt-BR" sz="2400" dirty="0" smtClean="0"/>
              <a:t>Exemplos: ondas eletromagnéticas.</a:t>
            </a:r>
            <a:endParaRPr lang="pt-BR" sz="2400" dirty="0"/>
          </a:p>
        </p:txBody>
      </p:sp>
      <p:pic>
        <p:nvPicPr>
          <p:cNvPr id="9" name="Picture 6" descr="EM-wav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48264" y="5648326"/>
            <a:ext cx="1425551" cy="106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6041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CaixaDeTexto 4"/>
          <p:cNvSpPr txBox="1">
            <a:spLocks noChangeArrowheads="1"/>
          </p:cNvSpPr>
          <p:nvPr/>
        </p:nvSpPr>
        <p:spPr bwMode="auto">
          <a:xfrm>
            <a:off x="235943" y="1311072"/>
            <a:ext cx="856544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800" b="1" dirty="0">
                <a:latin typeface="+mn-lt"/>
              </a:rPr>
              <a:t>2- Longitudinal</a:t>
            </a:r>
            <a:r>
              <a:rPr lang="pt-BR" altLang="pt-BR" sz="2800" dirty="0">
                <a:latin typeface="+mn-lt"/>
              </a:rPr>
              <a:t> – </a:t>
            </a:r>
            <a:r>
              <a:rPr lang="pt-BR" altLang="pt-BR" sz="2800" i="1" dirty="0">
                <a:latin typeface="+mn-lt"/>
              </a:rPr>
              <a:t>a direção do movimento vibratório coincide com o da propagação.</a:t>
            </a:r>
            <a:r>
              <a:rPr lang="pt-BR" altLang="pt-BR" sz="2800" dirty="0">
                <a:latin typeface="+mn-lt"/>
              </a:rPr>
              <a:t> </a:t>
            </a:r>
          </a:p>
        </p:txBody>
      </p:sp>
      <p:pic>
        <p:nvPicPr>
          <p:cNvPr id="29" name="Picture 8" descr="ondas_logi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747541"/>
            <a:ext cx="5397500" cy="1397000"/>
          </a:xfrm>
          <a:prstGeom prst="rect">
            <a:avLst/>
          </a:prstGeom>
          <a:noFill/>
        </p:spPr>
      </p:pic>
      <p:pic>
        <p:nvPicPr>
          <p:cNvPr id="30" name="Picture 9" descr="longit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944" y="4503584"/>
            <a:ext cx="7043737" cy="898525"/>
          </a:xfrm>
          <a:prstGeom prst="rect">
            <a:avLst/>
          </a:prstGeom>
          <a:noFill/>
        </p:spPr>
      </p:pic>
      <p:sp>
        <p:nvSpPr>
          <p:cNvPr id="31" name="Text Box 5"/>
          <p:cNvSpPr txBox="1">
            <a:spLocks noChangeArrowheads="1"/>
          </p:cNvSpPr>
          <p:nvPr/>
        </p:nvSpPr>
        <p:spPr bwMode="auto">
          <a:xfrm>
            <a:off x="1395257" y="6021288"/>
            <a:ext cx="62468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pt-BR" sz="2400" i="1" dirty="0" smtClean="0">
                <a:latin typeface="+mn-lt"/>
              </a:rPr>
              <a:t>Exemplo: o som se propagando em fluidos.</a:t>
            </a:r>
            <a:endParaRPr lang="pt-BR" sz="2400" i="1" dirty="0">
              <a:latin typeface="+mn-lt"/>
            </a:endParaRPr>
          </a:p>
        </p:txBody>
      </p:sp>
      <p:pic>
        <p:nvPicPr>
          <p:cNvPr id="32" name="Picture 5" descr="Loudspkr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79681" y="5640209"/>
            <a:ext cx="13716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3"/>
          <p:cNvSpPr txBox="1">
            <a:spLocks noChangeArrowheads="1"/>
          </p:cNvSpPr>
          <p:nvPr/>
        </p:nvSpPr>
        <p:spPr bwMode="auto">
          <a:xfrm>
            <a:off x="586072" y="91729"/>
            <a:ext cx="821531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latin typeface="+mj-lt"/>
              </a:rPr>
              <a:t>Classificação da onda quanto à direção de vibração</a:t>
            </a:r>
            <a:r>
              <a:rPr lang="pt-BR" altLang="pt-BR" sz="3200" dirty="0">
                <a:latin typeface="+mj-lt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xmlns="" val="185782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0" name="Grupo 40"/>
          <p:cNvGrpSpPr>
            <a:grpSpLocks/>
          </p:cNvGrpSpPr>
          <p:nvPr/>
        </p:nvGrpSpPr>
        <p:grpSpPr bwMode="auto">
          <a:xfrm>
            <a:off x="596652" y="2553072"/>
            <a:ext cx="3312145" cy="3528789"/>
            <a:chOff x="2339752" y="2276872"/>
            <a:chExt cx="4536504" cy="4392488"/>
          </a:xfrm>
        </p:grpSpPr>
        <p:sp>
          <p:nvSpPr>
            <p:cNvPr id="40" name="Retângulo 39"/>
            <p:cNvSpPr/>
            <p:nvPr/>
          </p:nvSpPr>
          <p:spPr>
            <a:xfrm>
              <a:off x="2339752" y="2276872"/>
              <a:ext cx="4536504" cy="439248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5" name="Forma livre 34"/>
            <p:cNvSpPr/>
            <p:nvPr/>
          </p:nvSpPr>
          <p:spPr>
            <a:xfrm>
              <a:off x="2384212" y="2414981"/>
              <a:ext cx="4409476" cy="719117"/>
            </a:xfrm>
            <a:custGeom>
              <a:avLst/>
              <a:gdLst>
                <a:gd name="connsiteX0" fmla="*/ 0 w 4409954"/>
                <a:gd name="connsiteY0" fmla="*/ 493853 h 688694"/>
                <a:gd name="connsiteX1" fmla="*/ 393539 w 4409954"/>
                <a:gd name="connsiteY1" fmla="*/ 517003 h 688694"/>
                <a:gd name="connsiteX2" fmla="*/ 1111169 w 4409954"/>
                <a:gd name="connsiteY2" fmla="*/ 135038 h 688694"/>
                <a:gd name="connsiteX3" fmla="*/ 1724628 w 4409954"/>
                <a:gd name="connsiteY3" fmla="*/ 30866 h 688694"/>
                <a:gd name="connsiteX4" fmla="*/ 2222339 w 4409954"/>
                <a:gd name="connsiteY4" fmla="*/ 320233 h 688694"/>
                <a:gd name="connsiteX5" fmla="*/ 2534856 w 4409954"/>
                <a:gd name="connsiteY5" fmla="*/ 574876 h 688694"/>
                <a:gd name="connsiteX6" fmla="*/ 2777924 w 4409954"/>
                <a:gd name="connsiteY6" fmla="*/ 644324 h 688694"/>
                <a:gd name="connsiteX7" fmla="*/ 3044142 w 4409954"/>
                <a:gd name="connsiteY7" fmla="*/ 632750 h 688694"/>
                <a:gd name="connsiteX8" fmla="*/ 3599726 w 4409954"/>
                <a:gd name="connsiteY8" fmla="*/ 308658 h 688694"/>
                <a:gd name="connsiteX9" fmla="*/ 4062714 w 4409954"/>
                <a:gd name="connsiteY9" fmla="*/ 100314 h 688694"/>
                <a:gd name="connsiteX10" fmla="*/ 4409954 w 4409954"/>
                <a:gd name="connsiteY10" fmla="*/ 88739 h 688694"/>
                <a:gd name="connsiteX0" fmla="*/ 0 w 4409954"/>
                <a:gd name="connsiteY0" fmla="*/ 536293 h 731134"/>
                <a:gd name="connsiteX1" fmla="*/ 393539 w 4409954"/>
                <a:gd name="connsiteY1" fmla="*/ 559443 h 731134"/>
                <a:gd name="connsiteX2" fmla="*/ 1111169 w 4409954"/>
                <a:gd name="connsiteY2" fmla="*/ 177478 h 731134"/>
                <a:gd name="connsiteX3" fmla="*/ 1724628 w 4409954"/>
                <a:gd name="connsiteY3" fmla="*/ 73306 h 731134"/>
                <a:gd name="connsiteX4" fmla="*/ 2534856 w 4409954"/>
                <a:gd name="connsiteY4" fmla="*/ 617316 h 731134"/>
                <a:gd name="connsiteX5" fmla="*/ 2777924 w 4409954"/>
                <a:gd name="connsiteY5" fmla="*/ 686764 h 731134"/>
                <a:gd name="connsiteX6" fmla="*/ 3044142 w 4409954"/>
                <a:gd name="connsiteY6" fmla="*/ 675190 h 731134"/>
                <a:gd name="connsiteX7" fmla="*/ 3599726 w 4409954"/>
                <a:gd name="connsiteY7" fmla="*/ 351098 h 731134"/>
                <a:gd name="connsiteX8" fmla="*/ 4062714 w 4409954"/>
                <a:gd name="connsiteY8" fmla="*/ 142754 h 731134"/>
                <a:gd name="connsiteX9" fmla="*/ 4409954 w 4409954"/>
                <a:gd name="connsiteY9" fmla="*/ 131179 h 731134"/>
                <a:gd name="connsiteX0" fmla="*/ 0 w 4409954"/>
                <a:gd name="connsiteY0" fmla="*/ 536293 h 731134"/>
                <a:gd name="connsiteX1" fmla="*/ 393539 w 4409954"/>
                <a:gd name="connsiteY1" fmla="*/ 559443 h 731134"/>
                <a:gd name="connsiteX2" fmla="*/ 1111169 w 4409954"/>
                <a:gd name="connsiteY2" fmla="*/ 177478 h 731134"/>
                <a:gd name="connsiteX3" fmla="*/ 1724628 w 4409954"/>
                <a:gd name="connsiteY3" fmla="*/ 73306 h 731134"/>
                <a:gd name="connsiteX4" fmla="*/ 2534856 w 4409954"/>
                <a:gd name="connsiteY4" fmla="*/ 617316 h 731134"/>
                <a:gd name="connsiteX5" fmla="*/ 2777924 w 4409954"/>
                <a:gd name="connsiteY5" fmla="*/ 686764 h 731134"/>
                <a:gd name="connsiteX6" fmla="*/ 3044142 w 4409954"/>
                <a:gd name="connsiteY6" fmla="*/ 675190 h 731134"/>
                <a:gd name="connsiteX7" fmla="*/ 3599726 w 4409954"/>
                <a:gd name="connsiteY7" fmla="*/ 351098 h 731134"/>
                <a:gd name="connsiteX8" fmla="*/ 4062714 w 4409954"/>
                <a:gd name="connsiteY8" fmla="*/ 142754 h 731134"/>
                <a:gd name="connsiteX9" fmla="*/ 4409954 w 4409954"/>
                <a:gd name="connsiteY9" fmla="*/ 131179 h 731134"/>
                <a:gd name="connsiteX0" fmla="*/ 0 w 4409954"/>
                <a:gd name="connsiteY0" fmla="*/ 536293 h 719560"/>
                <a:gd name="connsiteX1" fmla="*/ 393539 w 4409954"/>
                <a:gd name="connsiteY1" fmla="*/ 559443 h 719560"/>
                <a:gd name="connsiteX2" fmla="*/ 1111169 w 4409954"/>
                <a:gd name="connsiteY2" fmla="*/ 177478 h 719560"/>
                <a:gd name="connsiteX3" fmla="*/ 1724628 w 4409954"/>
                <a:gd name="connsiteY3" fmla="*/ 73306 h 719560"/>
                <a:gd name="connsiteX4" fmla="*/ 2534856 w 4409954"/>
                <a:gd name="connsiteY4" fmla="*/ 617316 h 719560"/>
                <a:gd name="connsiteX5" fmla="*/ 3044142 w 4409954"/>
                <a:gd name="connsiteY5" fmla="*/ 675190 h 719560"/>
                <a:gd name="connsiteX6" fmla="*/ 3599726 w 4409954"/>
                <a:gd name="connsiteY6" fmla="*/ 351098 h 719560"/>
                <a:gd name="connsiteX7" fmla="*/ 4062714 w 4409954"/>
                <a:gd name="connsiteY7" fmla="*/ 142754 h 719560"/>
                <a:gd name="connsiteX8" fmla="*/ 4409954 w 4409954"/>
                <a:gd name="connsiteY8" fmla="*/ 131179 h 7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9954" h="719560">
                  <a:moveTo>
                    <a:pt x="0" y="536293"/>
                  </a:moveTo>
                  <a:cubicBezTo>
                    <a:pt x="104172" y="577769"/>
                    <a:pt x="208344" y="619246"/>
                    <a:pt x="393539" y="559443"/>
                  </a:cubicBezTo>
                  <a:cubicBezTo>
                    <a:pt x="578734" y="499640"/>
                    <a:pt x="889321" y="258501"/>
                    <a:pt x="1111169" y="177478"/>
                  </a:cubicBezTo>
                  <a:cubicBezTo>
                    <a:pt x="1333017" y="96455"/>
                    <a:pt x="1487347" y="0"/>
                    <a:pt x="1724628" y="73306"/>
                  </a:cubicBezTo>
                  <a:cubicBezTo>
                    <a:pt x="2085336" y="104989"/>
                    <a:pt x="2314937" y="517002"/>
                    <a:pt x="2534856" y="617316"/>
                  </a:cubicBezTo>
                  <a:cubicBezTo>
                    <a:pt x="2754775" y="717630"/>
                    <a:pt x="2866664" y="719560"/>
                    <a:pt x="3044142" y="675190"/>
                  </a:cubicBezTo>
                  <a:cubicBezTo>
                    <a:pt x="3221620" y="630820"/>
                    <a:pt x="3429964" y="439837"/>
                    <a:pt x="3599726" y="351098"/>
                  </a:cubicBezTo>
                  <a:cubicBezTo>
                    <a:pt x="3769488" y="262359"/>
                    <a:pt x="3927676" y="179407"/>
                    <a:pt x="4062714" y="142754"/>
                  </a:cubicBezTo>
                  <a:cubicBezTo>
                    <a:pt x="4197752" y="106101"/>
                    <a:pt x="4344364" y="115746"/>
                    <a:pt x="4409954" y="131179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36" name="Forma livre 35"/>
            <p:cNvSpPr/>
            <p:nvPr/>
          </p:nvSpPr>
          <p:spPr>
            <a:xfrm>
              <a:off x="2395327" y="5612115"/>
              <a:ext cx="4409475" cy="719117"/>
            </a:xfrm>
            <a:custGeom>
              <a:avLst/>
              <a:gdLst>
                <a:gd name="connsiteX0" fmla="*/ 0 w 4409954"/>
                <a:gd name="connsiteY0" fmla="*/ 493853 h 688694"/>
                <a:gd name="connsiteX1" fmla="*/ 393539 w 4409954"/>
                <a:gd name="connsiteY1" fmla="*/ 517003 h 688694"/>
                <a:gd name="connsiteX2" fmla="*/ 1111169 w 4409954"/>
                <a:gd name="connsiteY2" fmla="*/ 135038 h 688694"/>
                <a:gd name="connsiteX3" fmla="*/ 1724628 w 4409954"/>
                <a:gd name="connsiteY3" fmla="*/ 30866 h 688694"/>
                <a:gd name="connsiteX4" fmla="*/ 2222339 w 4409954"/>
                <a:gd name="connsiteY4" fmla="*/ 320233 h 688694"/>
                <a:gd name="connsiteX5" fmla="*/ 2534856 w 4409954"/>
                <a:gd name="connsiteY5" fmla="*/ 574876 h 688694"/>
                <a:gd name="connsiteX6" fmla="*/ 2777924 w 4409954"/>
                <a:gd name="connsiteY6" fmla="*/ 644324 h 688694"/>
                <a:gd name="connsiteX7" fmla="*/ 3044142 w 4409954"/>
                <a:gd name="connsiteY7" fmla="*/ 632750 h 688694"/>
                <a:gd name="connsiteX8" fmla="*/ 3599726 w 4409954"/>
                <a:gd name="connsiteY8" fmla="*/ 308658 h 688694"/>
                <a:gd name="connsiteX9" fmla="*/ 4062714 w 4409954"/>
                <a:gd name="connsiteY9" fmla="*/ 100314 h 688694"/>
                <a:gd name="connsiteX10" fmla="*/ 4409954 w 4409954"/>
                <a:gd name="connsiteY10" fmla="*/ 88739 h 688694"/>
                <a:gd name="connsiteX0" fmla="*/ 0 w 4409954"/>
                <a:gd name="connsiteY0" fmla="*/ 536293 h 731134"/>
                <a:gd name="connsiteX1" fmla="*/ 393539 w 4409954"/>
                <a:gd name="connsiteY1" fmla="*/ 559443 h 731134"/>
                <a:gd name="connsiteX2" fmla="*/ 1111169 w 4409954"/>
                <a:gd name="connsiteY2" fmla="*/ 177478 h 731134"/>
                <a:gd name="connsiteX3" fmla="*/ 1724628 w 4409954"/>
                <a:gd name="connsiteY3" fmla="*/ 73306 h 731134"/>
                <a:gd name="connsiteX4" fmla="*/ 2534856 w 4409954"/>
                <a:gd name="connsiteY4" fmla="*/ 617316 h 731134"/>
                <a:gd name="connsiteX5" fmla="*/ 2777924 w 4409954"/>
                <a:gd name="connsiteY5" fmla="*/ 686764 h 731134"/>
                <a:gd name="connsiteX6" fmla="*/ 3044142 w 4409954"/>
                <a:gd name="connsiteY6" fmla="*/ 675190 h 731134"/>
                <a:gd name="connsiteX7" fmla="*/ 3599726 w 4409954"/>
                <a:gd name="connsiteY7" fmla="*/ 351098 h 731134"/>
                <a:gd name="connsiteX8" fmla="*/ 4062714 w 4409954"/>
                <a:gd name="connsiteY8" fmla="*/ 142754 h 731134"/>
                <a:gd name="connsiteX9" fmla="*/ 4409954 w 4409954"/>
                <a:gd name="connsiteY9" fmla="*/ 131179 h 731134"/>
                <a:gd name="connsiteX0" fmla="*/ 0 w 4409954"/>
                <a:gd name="connsiteY0" fmla="*/ 536293 h 731134"/>
                <a:gd name="connsiteX1" fmla="*/ 393539 w 4409954"/>
                <a:gd name="connsiteY1" fmla="*/ 559443 h 731134"/>
                <a:gd name="connsiteX2" fmla="*/ 1111169 w 4409954"/>
                <a:gd name="connsiteY2" fmla="*/ 177478 h 731134"/>
                <a:gd name="connsiteX3" fmla="*/ 1724628 w 4409954"/>
                <a:gd name="connsiteY3" fmla="*/ 73306 h 731134"/>
                <a:gd name="connsiteX4" fmla="*/ 2534856 w 4409954"/>
                <a:gd name="connsiteY4" fmla="*/ 617316 h 731134"/>
                <a:gd name="connsiteX5" fmla="*/ 2777924 w 4409954"/>
                <a:gd name="connsiteY5" fmla="*/ 686764 h 731134"/>
                <a:gd name="connsiteX6" fmla="*/ 3044142 w 4409954"/>
                <a:gd name="connsiteY6" fmla="*/ 675190 h 731134"/>
                <a:gd name="connsiteX7" fmla="*/ 3599726 w 4409954"/>
                <a:gd name="connsiteY7" fmla="*/ 351098 h 731134"/>
                <a:gd name="connsiteX8" fmla="*/ 4062714 w 4409954"/>
                <a:gd name="connsiteY8" fmla="*/ 142754 h 731134"/>
                <a:gd name="connsiteX9" fmla="*/ 4409954 w 4409954"/>
                <a:gd name="connsiteY9" fmla="*/ 131179 h 731134"/>
                <a:gd name="connsiteX0" fmla="*/ 0 w 4409954"/>
                <a:gd name="connsiteY0" fmla="*/ 536293 h 719560"/>
                <a:gd name="connsiteX1" fmla="*/ 393539 w 4409954"/>
                <a:gd name="connsiteY1" fmla="*/ 559443 h 719560"/>
                <a:gd name="connsiteX2" fmla="*/ 1111169 w 4409954"/>
                <a:gd name="connsiteY2" fmla="*/ 177478 h 719560"/>
                <a:gd name="connsiteX3" fmla="*/ 1724628 w 4409954"/>
                <a:gd name="connsiteY3" fmla="*/ 73306 h 719560"/>
                <a:gd name="connsiteX4" fmla="*/ 2534856 w 4409954"/>
                <a:gd name="connsiteY4" fmla="*/ 617316 h 719560"/>
                <a:gd name="connsiteX5" fmla="*/ 3044142 w 4409954"/>
                <a:gd name="connsiteY5" fmla="*/ 675190 h 719560"/>
                <a:gd name="connsiteX6" fmla="*/ 3599726 w 4409954"/>
                <a:gd name="connsiteY6" fmla="*/ 351098 h 719560"/>
                <a:gd name="connsiteX7" fmla="*/ 4062714 w 4409954"/>
                <a:gd name="connsiteY7" fmla="*/ 142754 h 719560"/>
                <a:gd name="connsiteX8" fmla="*/ 4409954 w 4409954"/>
                <a:gd name="connsiteY8" fmla="*/ 131179 h 7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9954" h="719560">
                  <a:moveTo>
                    <a:pt x="0" y="536293"/>
                  </a:moveTo>
                  <a:cubicBezTo>
                    <a:pt x="104172" y="577769"/>
                    <a:pt x="208344" y="619246"/>
                    <a:pt x="393539" y="559443"/>
                  </a:cubicBezTo>
                  <a:cubicBezTo>
                    <a:pt x="578734" y="499640"/>
                    <a:pt x="889321" y="258501"/>
                    <a:pt x="1111169" y="177478"/>
                  </a:cubicBezTo>
                  <a:cubicBezTo>
                    <a:pt x="1333017" y="96455"/>
                    <a:pt x="1487347" y="0"/>
                    <a:pt x="1724628" y="73306"/>
                  </a:cubicBezTo>
                  <a:cubicBezTo>
                    <a:pt x="2085336" y="104989"/>
                    <a:pt x="2314937" y="517002"/>
                    <a:pt x="2534856" y="617316"/>
                  </a:cubicBezTo>
                  <a:cubicBezTo>
                    <a:pt x="2754775" y="717630"/>
                    <a:pt x="2866664" y="719560"/>
                    <a:pt x="3044142" y="675190"/>
                  </a:cubicBezTo>
                  <a:cubicBezTo>
                    <a:pt x="3221620" y="630820"/>
                    <a:pt x="3429964" y="439837"/>
                    <a:pt x="3599726" y="351098"/>
                  </a:cubicBezTo>
                  <a:cubicBezTo>
                    <a:pt x="3769488" y="262359"/>
                    <a:pt x="3927676" y="179407"/>
                    <a:pt x="4062714" y="142754"/>
                  </a:cubicBezTo>
                  <a:cubicBezTo>
                    <a:pt x="4197752" y="106101"/>
                    <a:pt x="4344364" y="115746"/>
                    <a:pt x="4409954" y="131179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37" name="Forma livre 36"/>
            <p:cNvSpPr/>
            <p:nvPr/>
          </p:nvSpPr>
          <p:spPr>
            <a:xfrm>
              <a:off x="2428672" y="3208708"/>
              <a:ext cx="4376130" cy="595295"/>
            </a:xfrm>
            <a:custGeom>
              <a:avLst/>
              <a:gdLst>
                <a:gd name="connsiteX0" fmla="*/ 0 w 4375231"/>
                <a:gd name="connsiteY0" fmla="*/ 32794 h 596096"/>
                <a:gd name="connsiteX1" fmla="*/ 277793 w 4375231"/>
                <a:gd name="connsiteY1" fmla="*/ 148541 h 596096"/>
                <a:gd name="connsiteX2" fmla="*/ 682906 w 4375231"/>
                <a:gd name="connsiteY2" fmla="*/ 437908 h 596096"/>
                <a:gd name="connsiteX3" fmla="*/ 1088020 w 4375231"/>
                <a:gd name="connsiteY3" fmla="*/ 576805 h 596096"/>
                <a:gd name="connsiteX4" fmla="*/ 1446836 w 4375231"/>
                <a:gd name="connsiteY4" fmla="*/ 518931 h 596096"/>
                <a:gd name="connsiteX5" fmla="*/ 2025570 w 4375231"/>
                <a:gd name="connsiteY5" fmla="*/ 136967 h 596096"/>
                <a:gd name="connsiteX6" fmla="*/ 2476982 w 4375231"/>
                <a:gd name="connsiteY6" fmla="*/ 9645 h 596096"/>
                <a:gd name="connsiteX7" fmla="*/ 2963119 w 4375231"/>
                <a:gd name="connsiteY7" fmla="*/ 194840 h 596096"/>
                <a:gd name="connsiteX8" fmla="*/ 3368233 w 4375231"/>
                <a:gd name="connsiteY8" fmla="*/ 530506 h 596096"/>
                <a:gd name="connsiteX9" fmla="*/ 3715474 w 4375231"/>
                <a:gd name="connsiteY9" fmla="*/ 588379 h 596096"/>
                <a:gd name="connsiteX10" fmla="*/ 4074289 w 4375231"/>
                <a:gd name="connsiteY10" fmla="*/ 507356 h 596096"/>
                <a:gd name="connsiteX11" fmla="*/ 4375231 w 4375231"/>
                <a:gd name="connsiteY11" fmla="*/ 287437 h 59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75231" h="596096">
                  <a:moveTo>
                    <a:pt x="0" y="32794"/>
                  </a:moveTo>
                  <a:cubicBezTo>
                    <a:pt x="81987" y="56908"/>
                    <a:pt x="163975" y="81022"/>
                    <a:pt x="277793" y="148541"/>
                  </a:cubicBezTo>
                  <a:cubicBezTo>
                    <a:pt x="391611" y="216060"/>
                    <a:pt x="547868" y="366531"/>
                    <a:pt x="682906" y="437908"/>
                  </a:cubicBezTo>
                  <a:cubicBezTo>
                    <a:pt x="817944" y="509285"/>
                    <a:pt x="960698" y="563301"/>
                    <a:pt x="1088020" y="576805"/>
                  </a:cubicBezTo>
                  <a:cubicBezTo>
                    <a:pt x="1215342" y="590309"/>
                    <a:pt x="1290578" y="592237"/>
                    <a:pt x="1446836" y="518931"/>
                  </a:cubicBezTo>
                  <a:cubicBezTo>
                    <a:pt x="1603094" y="445625"/>
                    <a:pt x="1853879" y="221848"/>
                    <a:pt x="2025570" y="136967"/>
                  </a:cubicBezTo>
                  <a:cubicBezTo>
                    <a:pt x="2197261" y="52086"/>
                    <a:pt x="2320724" y="0"/>
                    <a:pt x="2476982" y="9645"/>
                  </a:cubicBezTo>
                  <a:cubicBezTo>
                    <a:pt x="2633240" y="19291"/>
                    <a:pt x="2814577" y="108030"/>
                    <a:pt x="2963119" y="194840"/>
                  </a:cubicBezTo>
                  <a:cubicBezTo>
                    <a:pt x="3111661" y="281650"/>
                    <a:pt x="3242841" y="464916"/>
                    <a:pt x="3368233" y="530506"/>
                  </a:cubicBezTo>
                  <a:cubicBezTo>
                    <a:pt x="3493625" y="596096"/>
                    <a:pt x="3597798" y="592237"/>
                    <a:pt x="3715474" y="588379"/>
                  </a:cubicBezTo>
                  <a:cubicBezTo>
                    <a:pt x="3833150" y="584521"/>
                    <a:pt x="3964330" y="557513"/>
                    <a:pt x="4074289" y="507356"/>
                  </a:cubicBezTo>
                  <a:cubicBezTo>
                    <a:pt x="4184248" y="457199"/>
                    <a:pt x="4344365" y="351098"/>
                    <a:pt x="4375231" y="287437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38" name="Forma livre 37"/>
            <p:cNvSpPr/>
            <p:nvPr/>
          </p:nvSpPr>
          <p:spPr>
            <a:xfrm>
              <a:off x="2385800" y="3843690"/>
              <a:ext cx="4490456" cy="688955"/>
            </a:xfrm>
            <a:custGeom>
              <a:avLst/>
              <a:gdLst>
                <a:gd name="connsiteX0" fmla="*/ 0 w 4490977"/>
                <a:gd name="connsiteY0" fmla="*/ 0 h 619245"/>
                <a:gd name="connsiteX1" fmla="*/ 544010 w 4490977"/>
                <a:gd name="connsiteY1" fmla="*/ 92597 h 619245"/>
                <a:gd name="connsiteX2" fmla="*/ 1064871 w 4490977"/>
                <a:gd name="connsiteY2" fmla="*/ 428263 h 619245"/>
                <a:gd name="connsiteX3" fmla="*/ 1562582 w 4490977"/>
                <a:gd name="connsiteY3" fmla="*/ 590309 h 619245"/>
                <a:gd name="connsiteX4" fmla="*/ 2083443 w 4490977"/>
                <a:gd name="connsiteY4" fmla="*/ 416688 h 619245"/>
                <a:gd name="connsiteX5" fmla="*/ 2500131 w 4490977"/>
                <a:gd name="connsiteY5" fmla="*/ 104172 h 619245"/>
                <a:gd name="connsiteX6" fmla="*/ 3020992 w 4490977"/>
                <a:gd name="connsiteY6" fmla="*/ 46298 h 619245"/>
                <a:gd name="connsiteX7" fmla="*/ 3507129 w 4490977"/>
                <a:gd name="connsiteY7" fmla="*/ 300941 h 619245"/>
                <a:gd name="connsiteX8" fmla="*/ 3819645 w 4490977"/>
                <a:gd name="connsiteY8" fmla="*/ 544010 h 619245"/>
                <a:gd name="connsiteX9" fmla="*/ 4213185 w 4490977"/>
                <a:gd name="connsiteY9" fmla="*/ 613458 h 619245"/>
                <a:gd name="connsiteX10" fmla="*/ 4490977 w 4490977"/>
                <a:gd name="connsiteY10" fmla="*/ 509286 h 619245"/>
                <a:gd name="connsiteX0" fmla="*/ 0 w 4490977"/>
                <a:gd name="connsiteY0" fmla="*/ 27008 h 665545"/>
                <a:gd name="connsiteX1" fmla="*/ 544010 w 4490977"/>
                <a:gd name="connsiteY1" fmla="*/ 119605 h 665545"/>
                <a:gd name="connsiteX2" fmla="*/ 1064871 w 4490977"/>
                <a:gd name="connsiteY2" fmla="*/ 455271 h 665545"/>
                <a:gd name="connsiteX3" fmla="*/ 1562582 w 4490977"/>
                <a:gd name="connsiteY3" fmla="*/ 617317 h 665545"/>
                <a:gd name="connsiteX4" fmla="*/ 2083443 w 4490977"/>
                <a:gd name="connsiteY4" fmla="*/ 443696 h 665545"/>
                <a:gd name="connsiteX5" fmla="*/ 2500131 w 4490977"/>
                <a:gd name="connsiteY5" fmla="*/ 131180 h 665545"/>
                <a:gd name="connsiteX6" fmla="*/ 3020992 w 4490977"/>
                <a:gd name="connsiteY6" fmla="*/ 73306 h 665545"/>
                <a:gd name="connsiteX7" fmla="*/ 3819645 w 4490977"/>
                <a:gd name="connsiteY7" fmla="*/ 571018 h 665545"/>
                <a:gd name="connsiteX8" fmla="*/ 4213185 w 4490977"/>
                <a:gd name="connsiteY8" fmla="*/ 640466 h 665545"/>
                <a:gd name="connsiteX9" fmla="*/ 4490977 w 4490977"/>
                <a:gd name="connsiteY9" fmla="*/ 536294 h 665545"/>
                <a:gd name="connsiteX0" fmla="*/ 0 w 4490977"/>
                <a:gd name="connsiteY0" fmla="*/ 27008 h 671332"/>
                <a:gd name="connsiteX1" fmla="*/ 544010 w 4490977"/>
                <a:gd name="connsiteY1" fmla="*/ 119605 h 671332"/>
                <a:gd name="connsiteX2" fmla="*/ 1064871 w 4490977"/>
                <a:gd name="connsiteY2" fmla="*/ 455271 h 671332"/>
                <a:gd name="connsiteX3" fmla="*/ 1562582 w 4490977"/>
                <a:gd name="connsiteY3" fmla="*/ 617317 h 671332"/>
                <a:gd name="connsiteX4" fmla="*/ 2500131 w 4490977"/>
                <a:gd name="connsiteY4" fmla="*/ 131180 h 671332"/>
                <a:gd name="connsiteX5" fmla="*/ 3020992 w 4490977"/>
                <a:gd name="connsiteY5" fmla="*/ 73306 h 671332"/>
                <a:gd name="connsiteX6" fmla="*/ 3819645 w 4490977"/>
                <a:gd name="connsiteY6" fmla="*/ 571018 h 671332"/>
                <a:gd name="connsiteX7" fmla="*/ 4213185 w 4490977"/>
                <a:gd name="connsiteY7" fmla="*/ 640466 h 671332"/>
                <a:gd name="connsiteX8" fmla="*/ 4490977 w 4490977"/>
                <a:gd name="connsiteY8" fmla="*/ 536294 h 671332"/>
                <a:gd name="connsiteX0" fmla="*/ 0 w 4490977"/>
                <a:gd name="connsiteY0" fmla="*/ 27008 h 671332"/>
                <a:gd name="connsiteX1" fmla="*/ 544010 w 4490977"/>
                <a:gd name="connsiteY1" fmla="*/ 119605 h 671332"/>
                <a:gd name="connsiteX2" fmla="*/ 1064871 w 4490977"/>
                <a:gd name="connsiteY2" fmla="*/ 455271 h 671332"/>
                <a:gd name="connsiteX3" fmla="*/ 1562582 w 4490977"/>
                <a:gd name="connsiteY3" fmla="*/ 617317 h 671332"/>
                <a:gd name="connsiteX4" fmla="*/ 2500131 w 4490977"/>
                <a:gd name="connsiteY4" fmla="*/ 131180 h 671332"/>
                <a:gd name="connsiteX5" fmla="*/ 3020992 w 4490977"/>
                <a:gd name="connsiteY5" fmla="*/ 73306 h 671332"/>
                <a:gd name="connsiteX6" fmla="*/ 3819645 w 4490977"/>
                <a:gd name="connsiteY6" fmla="*/ 571018 h 671332"/>
                <a:gd name="connsiteX7" fmla="*/ 4213185 w 4490977"/>
                <a:gd name="connsiteY7" fmla="*/ 640466 h 671332"/>
                <a:gd name="connsiteX8" fmla="*/ 4490977 w 4490977"/>
                <a:gd name="connsiteY8" fmla="*/ 536294 h 671332"/>
                <a:gd name="connsiteX0" fmla="*/ 0 w 4490977"/>
                <a:gd name="connsiteY0" fmla="*/ 0 h 644324"/>
                <a:gd name="connsiteX1" fmla="*/ 544010 w 4490977"/>
                <a:gd name="connsiteY1" fmla="*/ 92597 h 644324"/>
                <a:gd name="connsiteX2" fmla="*/ 1064871 w 4490977"/>
                <a:gd name="connsiteY2" fmla="*/ 428263 h 644324"/>
                <a:gd name="connsiteX3" fmla="*/ 1562582 w 4490977"/>
                <a:gd name="connsiteY3" fmla="*/ 590309 h 644324"/>
                <a:gd name="connsiteX4" fmla="*/ 2500131 w 4490977"/>
                <a:gd name="connsiteY4" fmla="*/ 104172 h 644324"/>
                <a:gd name="connsiteX5" fmla="*/ 3086435 w 4490977"/>
                <a:gd name="connsiteY5" fmla="*/ 115969 h 644324"/>
                <a:gd name="connsiteX6" fmla="*/ 3819645 w 4490977"/>
                <a:gd name="connsiteY6" fmla="*/ 544010 h 644324"/>
                <a:gd name="connsiteX7" fmla="*/ 4213185 w 4490977"/>
                <a:gd name="connsiteY7" fmla="*/ 613458 h 644324"/>
                <a:gd name="connsiteX8" fmla="*/ 4490977 w 4490977"/>
                <a:gd name="connsiteY8" fmla="*/ 509286 h 644324"/>
                <a:gd name="connsiteX0" fmla="*/ 0 w 4490977"/>
                <a:gd name="connsiteY0" fmla="*/ 0 h 644324"/>
                <a:gd name="connsiteX1" fmla="*/ 1064871 w 4490977"/>
                <a:gd name="connsiteY1" fmla="*/ 428263 h 644324"/>
                <a:gd name="connsiteX2" fmla="*/ 1562582 w 4490977"/>
                <a:gd name="connsiteY2" fmla="*/ 590309 h 644324"/>
                <a:gd name="connsiteX3" fmla="*/ 2500131 w 4490977"/>
                <a:gd name="connsiteY3" fmla="*/ 104172 h 644324"/>
                <a:gd name="connsiteX4" fmla="*/ 3086435 w 4490977"/>
                <a:gd name="connsiteY4" fmla="*/ 115969 h 644324"/>
                <a:gd name="connsiteX5" fmla="*/ 3819645 w 4490977"/>
                <a:gd name="connsiteY5" fmla="*/ 544010 h 644324"/>
                <a:gd name="connsiteX6" fmla="*/ 4213185 w 4490977"/>
                <a:gd name="connsiteY6" fmla="*/ 613458 h 644324"/>
                <a:gd name="connsiteX7" fmla="*/ 4490977 w 4490977"/>
                <a:gd name="connsiteY7" fmla="*/ 509286 h 644324"/>
                <a:gd name="connsiteX0" fmla="*/ 0 w 4490977"/>
                <a:gd name="connsiteY0" fmla="*/ 0 h 644324"/>
                <a:gd name="connsiteX1" fmla="*/ 1064871 w 4490977"/>
                <a:gd name="connsiteY1" fmla="*/ 428263 h 644324"/>
                <a:gd name="connsiteX2" fmla="*/ 1562582 w 4490977"/>
                <a:gd name="connsiteY2" fmla="*/ 590309 h 644324"/>
                <a:gd name="connsiteX3" fmla="*/ 2500131 w 4490977"/>
                <a:gd name="connsiteY3" fmla="*/ 104172 h 644324"/>
                <a:gd name="connsiteX4" fmla="*/ 3086435 w 4490977"/>
                <a:gd name="connsiteY4" fmla="*/ 115969 h 644324"/>
                <a:gd name="connsiteX5" fmla="*/ 3819645 w 4490977"/>
                <a:gd name="connsiteY5" fmla="*/ 544010 h 644324"/>
                <a:gd name="connsiteX6" fmla="*/ 4213185 w 4490977"/>
                <a:gd name="connsiteY6" fmla="*/ 613458 h 644324"/>
                <a:gd name="connsiteX7" fmla="*/ 4490977 w 4490977"/>
                <a:gd name="connsiteY7" fmla="*/ 509286 h 644324"/>
                <a:gd name="connsiteX0" fmla="*/ 0 w 4490977"/>
                <a:gd name="connsiteY0" fmla="*/ 45224 h 689548"/>
                <a:gd name="connsiteX1" fmla="*/ 1064871 w 4490977"/>
                <a:gd name="connsiteY1" fmla="*/ 473487 h 689548"/>
                <a:gd name="connsiteX2" fmla="*/ 1562582 w 4490977"/>
                <a:gd name="connsiteY2" fmla="*/ 635533 h 689548"/>
                <a:gd name="connsiteX3" fmla="*/ 2500131 w 4490977"/>
                <a:gd name="connsiteY3" fmla="*/ 149396 h 689548"/>
                <a:gd name="connsiteX4" fmla="*/ 3086435 w 4490977"/>
                <a:gd name="connsiteY4" fmla="*/ 161193 h 689548"/>
                <a:gd name="connsiteX5" fmla="*/ 3819645 w 4490977"/>
                <a:gd name="connsiteY5" fmla="*/ 589234 h 689548"/>
                <a:gd name="connsiteX6" fmla="*/ 4213185 w 4490977"/>
                <a:gd name="connsiteY6" fmla="*/ 658682 h 689548"/>
                <a:gd name="connsiteX7" fmla="*/ 4490977 w 4490977"/>
                <a:gd name="connsiteY7" fmla="*/ 554510 h 689548"/>
                <a:gd name="connsiteX0" fmla="*/ 0 w 4490977"/>
                <a:gd name="connsiteY0" fmla="*/ 45224 h 689548"/>
                <a:gd name="connsiteX1" fmla="*/ 1064871 w 4490977"/>
                <a:gd name="connsiteY1" fmla="*/ 473487 h 689548"/>
                <a:gd name="connsiteX2" fmla="*/ 1562582 w 4490977"/>
                <a:gd name="connsiteY2" fmla="*/ 635533 h 689548"/>
                <a:gd name="connsiteX3" fmla="*/ 2500131 w 4490977"/>
                <a:gd name="connsiteY3" fmla="*/ 149396 h 689548"/>
                <a:gd name="connsiteX4" fmla="*/ 3086435 w 4490977"/>
                <a:gd name="connsiteY4" fmla="*/ 161193 h 689548"/>
                <a:gd name="connsiteX5" fmla="*/ 3819645 w 4490977"/>
                <a:gd name="connsiteY5" fmla="*/ 589234 h 689548"/>
                <a:gd name="connsiteX6" fmla="*/ 4213185 w 4490977"/>
                <a:gd name="connsiteY6" fmla="*/ 658682 h 689548"/>
                <a:gd name="connsiteX7" fmla="*/ 4490977 w 4490977"/>
                <a:gd name="connsiteY7" fmla="*/ 554510 h 68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0977" h="689548">
                  <a:moveTo>
                    <a:pt x="0" y="45224"/>
                  </a:moveTo>
                  <a:cubicBezTo>
                    <a:pt x="456238" y="0"/>
                    <a:pt x="705798" y="276531"/>
                    <a:pt x="1064871" y="473487"/>
                  </a:cubicBezTo>
                  <a:cubicBezTo>
                    <a:pt x="1234633" y="556439"/>
                    <a:pt x="1323372" y="689548"/>
                    <a:pt x="1562582" y="635533"/>
                  </a:cubicBezTo>
                  <a:cubicBezTo>
                    <a:pt x="1956048" y="612234"/>
                    <a:pt x="2246156" y="228453"/>
                    <a:pt x="2500131" y="149396"/>
                  </a:cubicBezTo>
                  <a:cubicBezTo>
                    <a:pt x="2754106" y="70339"/>
                    <a:pt x="2866516" y="87887"/>
                    <a:pt x="3086435" y="161193"/>
                  </a:cubicBezTo>
                  <a:cubicBezTo>
                    <a:pt x="3306354" y="234499"/>
                    <a:pt x="3631854" y="506319"/>
                    <a:pt x="3819645" y="589234"/>
                  </a:cubicBezTo>
                  <a:cubicBezTo>
                    <a:pt x="4007436" y="672149"/>
                    <a:pt x="4101296" y="664469"/>
                    <a:pt x="4213185" y="658682"/>
                  </a:cubicBezTo>
                  <a:cubicBezTo>
                    <a:pt x="4325074" y="652895"/>
                    <a:pt x="4396451" y="622029"/>
                    <a:pt x="4490977" y="554510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39" name="Forma livre 38"/>
            <p:cNvSpPr/>
            <p:nvPr/>
          </p:nvSpPr>
          <p:spPr>
            <a:xfrm>
              <a:off x="2349279" y="4718378"/>
              <a:ext cx="4525389" cy="687368"/>
            </a:xfrm>
            <a:custGeom>
              <a:avLst/>
              <a:gdLst>
                <a:gd name="connsiteX0" fmla="*/ 0 w 4525701"/>
                <a:gd name="connsiteY0" fmla="*/ 190983 h 642395"/>
                <a:gd name="connsiteX1" fmla="*/ 370390 w 4525701"/>
                <a:gd name="connsiteY1" fmla="*/ 52086 h 642395"/>
                <a:gd name="connsiteX2" fmla="*/ 833377 w 4525701"/>
                <a:gd name="connsiteY2" fmla="*/ 28937 h 642395"/>
                <a:gd name="connsiteX3" fmla="*/ 1250066 w 4525701"/>
                <a:gd name="connsiteY3" fmla="*/ 225707 h 642395"/>
                <a:gd name="connsiteX4" fmla="*/ 1597306 w 4525701"/>
                <a:gd name="connsiteY4" fmla="*/ 468775 h 642395"/>
                <a:gd name="connsiteX5" fmla="*/ 1967696 w 4525701"/>
                <a:gd name="connsiteY5" fmla="*/ 596096 h 642395"/>
                <a:gd name="connsiteX6" fmla="*/ 2511706 w 4525701"/>
                <a:gd name="connsiteY6" fmla="*/ 457200 h 642395"/>
                <a:gd name="connsiteX7" fmla="*/ 2847372 w 4525701"/>
                <a:gd name="connsiteY7" fmla="*/ 190983 h 642395"/>
                <a:gd name="connsiteX8" fmla="*/ 3240911 w 4525701"/>
                <a:gd name="connsiteY8" fmla="*/ 63661 h 642395"/>
                <a:gd name="connsiteX9" fmla="*/ 3761772 w 4525701"/>
                <a:gd name="connsiteY9" fmla="*/ 214132 h 642395"/>
                <a:gd name="connsiteX10" fmla="*/ 4109012 w 4525701"/>
                <a:gd name="connsiteY10" fmla="*/ 515074 h 642395"/>
                <a:gd name="connsiteX11" fmla="*/ 4525701 w 4525701"/>
                <a:gd name="connsiteY11" fmla="*/ 642395 h 642395"/>
                <a:gd name="connsiteX0" fmla="*/ 0 w 4525701"/>
                <a:gd name="connsiteY0" fmla="*/ 190983 h 642395"/>
                <a:gd name="connsiteX1" fmla="*/ 370390 w 4525701"/>
                <a:gd name="connsiteY1" fmla="*/ 52086 h 642395"/>
                <a:gd name="connsiteX2" fmla="*/ 833377 w 4525701"/>
                <a:gd name="connsiteY2" fmla="*/ 28937 h 642395"/>
                <a:gd name="connsiteX3" fmla="*/ 1250066 w 4525701"/>
                <a:gd name="connsiteY3" fmla="*/ 225707 h 642395"/>
                <a:gd name="connsiteX4" fmla="*/ 1597306 w 4525701"/>
                <a:gd name="connsiteY4" fmla="*/ 468775 h 642395"/>
                <a:gd name="connsiteX5" fmla="*/ 1967696 w 4525701"/>
                <a:gd name="connsiteY5" fmla="*/ 596096 h 642395"/>
                <a:gd name="connsiteX6" fmla="*/ 2847372 w 4525701"/>
                <a:gd name="connsiteY6" fmla="*/ 190983 h 642395"/>
                <a:gd name="connsiteX7" fmla="*/ 3240911 w 4525701"/>
                <a:gd name="connsiteY7" fmla="*/ 63661 h 642395"/>
                <a:gd name="connsiteX8" fmla="*/ 3761772 w 4525701"/>
                <a:gd name="connsiteY8" fmla="*/ 214132 h 642395"/>
                <a:gd name="connsiteX9" fmla="*/ 4109012 w 4525701"/>
                <a:gd name="connsiteY9" fmla="*/ 515074 h 642395"/>
                <a:gd name="connsiteX10" fmla="*/ 4525701 w 4525701"/>
                <a:gd name="connsiteY10" fmla="*/ 642395 h 642395"/>
                <a:gd name="connsiteX0" fmla="*/ 0 w 4525701"/>
                <a:gd name="connsiteY0" fmla="*/ 190983 h 642395"/>
                <a:gd name="connsiteX1" fmla="*/ 370390 w 4525701"/>
                <a:gd name="connsiteY1" fmla="*/ 52086 h 642395"/>
                <a:gd name="connsiteX2" fmla="*/ 833377 w 4525701"/>
                <a:gd name="connsiteY2" fmla="*/ 28937 h 642395"/>
                <a:gd name="connsiteX3" fmla="*/ 1250066 w 4525701"/>
                <a:gd name="connsiteY3" fmla="*/ 225707 h 642395"/>
                <a:gd name="connsiteX4" fmla="*/ 1597306 w 4525701"/>
                <a:gd name="connsiteY4" fmla="*/ 468775 h 642395"/>
                <a:gd name="connsiteX5" fmla="*/ 1967696 w 4525701"/>
                <a:gd name="connsiteY5" fmla="*/ 596096 h 642395"/>
                <a:gd name="connsiteX6" fmla="*/ 2847372 w 4525701"/>
                <a:gd name="connsiteY6" fmla="*/ 190983 h 642395"/>
                <a:gd name="connsiteX7" fmla="*/ 3240911 w 4525701"/>
                <a:gd name="connsiteY7" fmla="*/ 63661 h 642395"/>
                <a:gd name="connsiteX8" fmla="*/ 3761772 w 4525701"/>
                <a:gd name="connsiteY8" fmla="*/ 214132 h 642395"/>
                <a:gd name="connsiteX9" fmla="*/ 4109012 w 4525701"/>
                <a:gd name="connsiteY9" fmla="*/ 515074 h 642395"/>
                <a:gd name="connsiteX10" fmla="*/ 4525701 w 4525701"/>
                <a:gd name="connsiteY10" fmla="*/ 642395 h 642395"/>
                <a:gd name="connsiteX0" fmla="*/ 0 w 4525701"/>
                <a:gd name="connsiteY0" fmla="*/ 190983 h 642395"/>
                <a:gd name="connsiteX1" fmla="*/ 370390 w 4525701"/>
                <a:gd name="connsiteY1" fmla="*/ 52086 h 642395"/>
                <a:gd name="connsiteX2" fmla="*/ 833377 w 4525701"/>
                <a:gd name="connsiteY2" fmla="*/ 28937 h 642395"/>
                <a:gd name="connsiteX3" fmla="*/ 1250066 w 4525701"/>
                <a:gd name="connsiteY3" fmla="*/ 225707 h 642395"/>
                <a:gd name="connsiteX4" fmla="*/ 1597306 w 4525701"/>
                <a:gd name="connsiteY4" fmla="*/ 468775 h 642395"/>
                <a:gd name="connsiteX5" fmla="*/ 1967696 w 4525701"/>
                <a:gd name="connsiteY5" fmla="*/ 596096 h 642395"/>
                <a:gd name="connsiteX6" fmla="*/ 2847372 w 4525701"/>
                <a:gd name="connsiteY6" fmla="*/ 190983 h 642395"/>
                <a:gd name="connsiteX7" fmla="*/ 3374467 w 4525701"/>
                <a:gd name="connsiteY7" fmla="*/ 34170 h 642395"/>
                <a:gd name="connsiteX8" fmla="*/ 3761772 w 4525701"/>
                <a:gd name="connsiteY8" fmla="*/ 214132 h 642395"/>
                <a:gd name="connsiteX9" fmla="*/ 4109012 w 4525701"/>
                <a:gd name="connsiteY9" fmla="*/ 515074 h 642395"/>
                <a:gd name="connsiteX10" fmla="*/ 4525701 w 4525701"/>
                <a:gd name="connsiteY10" fmla="*/ 642395 h 642395"/>
                <a:gd name="connsiteX0" fmla="*/ 0 w 4525701"/>
                <a:gd name="connsiteY0" fmla="*/ 190983 h 642395"/>
                <a:gd name="connsiteX1" fmla="*/ 370390 w 4525701"/>
                <a:gd name="connsiteY1" fmla="*/ 52086 h 642395"/>
                <a:gd name="connsiteX2" fmla="*/ 833377 w 4525701"/>
                <a:gd name="connsiteY2" fmla="*/ 28937 h 642395"/>
                <a:gd name="connsiteX3" fmla="*/ 1250066 w 4525701"/>
                <a:gd name="connsiteY3" fmla="*/ 225707 h 642395"/>
                <a:gd name="connsiteX4" fmla="*/ 1597306 w 4525701"/>
                <a:gd name="connsiteY4" fmla="*/ 468775 h 642395"/>
                <a:gd name="connsiteX5" fmla="*/ 1967696 w 4525701"/>
                <a:gd name="connsiteY5" fmla="*/ 596096 h 642395"/>
                <a:gd name="connsiteX6" fmla="*/ 2847372 w 4525701"/>
                <a:gd name="connsiteY6" fmla="*/ 190983 h 642395"/>
                <a:gd name="connsiteX7" fmla="*/ 3761772 w 4525701"/>
                <a:gd name="connsiteY7" fmla="*/ 214132 h 642395"/>
                <a:gd name="connsiteX8" fmla="*/ 4109012 w 4525701"/>
                <a:gd name="connsiteY8" fmla="*/ 515074 h 642395"/>
                <a:gd name="connsiteX9" fmla="*/ 4525701 w 4525701"/>
                <a:gd name="connsiteY9" fmla="*/ 642395 h 642395"/>
                <a:gd name="connsiteX0" fmla="*/ 0 w 4525701"/>
                <a:gd name="connsiteY0" fmla="*/ 236059 h 687471"/>
                <a:gd name="connsiteX1" fmla="*/ 370390 w 4525701"/>
                <a:gd name="connsiteY1" fmla="*/ 97162 h 687471"/>
                <a:gd name="connsiteX2" fmla="*/ 833377 w 4525701"/>
                <a:gd name="connsiteY2" fmla="*/ 74013 h 687471"/>
                <a:gd name="connsiteX3" fmla="*/ 1250066 w 4525701"/>
                <a:gd name="connsiteY3" fmla="*/ 270783 h 687471"/>
                <a:gd name="connsiteX4" fmla="*/ 1597306 w 4525701"/>
                <a:gd name="connsiteY4" fmla="*/ 513851 h 687471"/>
                <a:gd name="connsiteX5" fmla="*/ 1967696 w 4525701"/>
                <a:gd name="connsiteY5" fmla="*/ 641172 h 687471"/>
                <a:gd name="connsiteX6" fmla="*/ 2847372 w 4525701"/>
                <a:gd name="connsiteY6" fmla="*/ 236059 h 687471"/>
                <a:gd name="connsiteX7" fmla="*/ 3761772 w 4525701"/>
                <a:gd name="connsiteY7" fmla="*/ 259208 h 687471"/>
                <a:gd name="connsiteX8" fmla="*/ 4109012 w 4525701"/>
                <a:gd name="connsiteY8" fmla="*/ 560150 h 687471"/>
                <a:gd name="connsiteX9" fmla="*/ 4525701 w 4525701"/>
                <a:gd name="connsiteY9" fmla="*/ 687471 h 687471"/>
                <a:gd name="connsiteX0" fmla="*/ 0 w 4525701"/>
                <a:gd name="connsiteY0" fmla="*/ 236059 h 687471"/>
                <a:gd name="connsiteX1" fmla="*/ 370390 w 4525701"/>
                <a:gd name="connsiteY1" fmla="*/ 97162 h 687471"/>
                <a:gd name="connsiteX2" fmla="*/ 833377 w 4525701"/>
                <a:gd name="connsiteY2" fmla="*/ 74013 h 687471"/>
                <a:gd name="connsiteX3" fmla="*/ 1250066 w 4525701"/>
                <a:gd name="connsiteY3" fmla="*/ 270783 h 687471"/>
                <a:gd name="connsiteX4" fmla="*/ 1597306 w 4525701"/>
                <a:gd name="connsiteY4" fmla="*/ 513851 h 687471"/>
                <a:gd name="connsiteX5" fmla="*/ 1967696 w 4525701"/>
                <a:gd name="connsiteY5" fmla="*/ 641172 h 687471"/>
                <a:gd name="connsiteX6" fmla="*/ 2847372 w 4525701"/>
                <a:gd name="connsiteY6" fmla="*/ 236059 h 687471"/>
                <a:gd name="connsiteX7" fmla="*/ 3761772 w 4525701"/>
                <a:gd name="connsiteY7" fmla="*/ 259208 h 687471"/>
                <a:gd name="connsiteX8" fmla="*/ 4109012 w 4525701"/>
                <a:gd name="connsiteY8" fmla="*/ 560150 h 687471"/>
                <a:gd name="connsiteX9" fmla="*/ 4525701 w 4525701"/>
                <a:gd name="connsiteY9" fmla="*/ 687471 h 687471"/>
                <a:gd name="connsiteX0" fmla="*/ 0 w 4525701"/>
                <a:gd name="connsiteY0" fmla="*/ 236059 h 687471"/>
                <a:gd name="connsiteX1" fmla="*/ 370390 w 4525701"/>
                <a:gd name="connsiteY1" fmla="*/ 97162 h 687471"/>
                <a:gd name="connsiteX2" fmla="*/ 833377 w 4525701"/>
                <a:gd name="connsiteY2" fmla="*/ 74013 h 687471"/>
                <a:gd name="connsiteX3" fmla="*/ 1250066 w 4525701"/>
                <a:gd name="connsiteY3" fmla="*/ 270783 h 687471"/>
                <a:gd name="connsiteX4" fmla="*/ 1597306 w 4525701"/>
                <a:gd name="connsiteY4" fmla="*/ 513851 h 687471"/>
                <a:gd name="connsiteX5" fmla="*/ 1967696 w 4525701"/>
                <a:gd name="connsiteY5" fmla="*/ 641172 h 687471"/>
                <a:gd name="connsiteX6" fmla="*/ 2847372 w 4525701"/>
                <a:gd name="connsiteY6" fmla="*/ 236059 h 687471"/>
                <a:gd name="connsiteX7" fmla="*/ 3761772 w 4525701"/>
                <a:gd name="connsiteY7" fmla="*/ 259208 h 687471"/>
                <a:gd name="connsiteX8" fmla="*/ 4109012 w 4525701"/>
                <a:gd name="connsiteY8" fmla="*/ 560150 h 687471"/>
                <a:gd name="connsiteX9" fmla="*/ 4525701 w 4525701"/>
                <a:gd name="connsiteY9" fmla="*/ 687471 h 687471"/>
                <a:gd name="connsiteX0" fmla="*/ 0 w 4525701"/>
                <a:gd name="connsiteY0" fmla="*/ 236059 h 687471"/>
                <a:gd name="connsiteX1" fmla="*/ 370390 w 4525701"/>
                <a:gd name="connsiteY1" fmla="*/ 97162 h 687471"/>
                <a:gd name="connsiteX2" fmla="*/ 833377 w 4525701"/>
                <a:gd name="connsiteY2" fmla="*/ 74013 h 687471"/>
                <a:gd name="connsiteX3" fmla="*/ 1250066 w 4525701"/>
                <a:gd name="connsiteY3" fmla="*/ 270783 h 687471"/>
                <a:gd name="connsiteX4" fmla="*/ 1597306 w 4525701"/>
                <a:gd name="connsiteY4" fmla="*/ 513851 h 687471"/>
                <a:gd name="connsiteX5" fmla="*/ 1967696 w 4525701"/>
                <a:gd name="connsiteY5" fmla="*/ 641172 h 687471"/>
                <a:gd name="connsiteX6" fmla="*/ 2847372 w 4525701"/>
                <a:gd name="connsiteY6" fmla="*/ 236059 h 687471"/>
                <a:gd name="connsiteX7" fmla="*/ 3761772 w 4525701"/>
                <a:gd name="connsiteY7" fmla="*/ 259208 h 687471"/>
                <a:gd name="connsiteX8" fmla="*/ 4109012 w 4525701"/>
                <a:gd name="connsiteY8" fmla="*/ 560150 h 687471"/>
                <a:gd name="connsiteX9" fmla="*/ 4525701 w 4525701"/>
                <a:gd name="connsiteY9" fmla="*/ 687471 h 687471"/>
                <a:gd name="connsiteX0" fmla="*/ 0 w 4525701"/>
                <a:gd name="connsiteY0" fmla="*/ 236059 h 687471"/>
                <a:gd name="connsiteX1" fmla="*/ 370390 w 4525701"/>
                <a:gd name="connsiteY1" fmla="*/ 97162 h 687471"/>
                <a:gd name="connsiteX2" fmla="*/ 833377 w 4525701"/>
                <a:gd name="connsiteY2" fmla="*/ 74013 h 687471"/>
                <a:gd name="connsiteX3" fmla="*/ 1250066 w 4525701"/>
                <a:gd name="connsiteY3" fmla="*/ 270783 h 687471"/>
                <a:gd name="connsiteX4" fmla="*/ 1967696 w 4525701"/>
                <a:gd name="connsiteY4" fmla="*/ 641172 h 687471"/>
                <a:gd name="connsiteX5" fmla="*/ 2847372 w 4525701"/>
                <a:gd name="connsiteY5" fmla="*/ 236059 h 687471"/>
                <a:gd name="connsiteX6" fmla="*/ 3761772 w 4525701"/>
                <a:gd name="connsiteY6" fmla="*/ 259208 h 687471"/>
                <a:gd name="connsiteX7" fmla="*/ 4109012 w 4525701"/>
                <a:gd name="connsiteY7" fmla="*/ 560150 h 687471"/>
                <a:gd name="connsiteX8" fmla="*/ 4525701 w 4525701"/>
                <a:gd name="connsiteY8" fmla="*/ 687471 h 687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25701" h="687471">
                  <a:moveTo>
                    <a:pt x="0" y="236059"/>
                  </a:moveTo>
                  <a:cubicBezTo>
                    <a:pt x="115747" y="180114"/>
                    <a:pt x="231494" y="124170"/>
                    <a:pt x="370390" y="97162"/>
                  </a:cubicBezTo>
                  <a:cubicBezTo>
                    <a:pt x="509286" y="70154"/>
                    <a:pt x="686764" y="45076"/>
                    <a:pt x="833377" y="74013"/>
                  </a:cubicBezTo>
                  <a:cubicBezTo>
                    <a:pt x="979990" y="102950"/>
                    <a:pt x="1061013" y="176257"/>
                    <a:pt x="1250066" y="270783"/>
                  </a:cubicBezTo>
                  <a:cubicBezTo>
                    <a:pt x="1439119" y="365309"/>
                    <a:pt x="1701478" y="646959"/>
                    <a:pt x="1967696" y="641172"/>
                  </a:cubicBezTo>
                  <a:cubicBezTo>
                    <a:pt x="2421668" y="664318"/>
                    <a:pt x="2547134" y="414129"/>
                    <a:pt x="2847372" y="236059"/>
                  </a:cubicBezTo>
                  <a:cubicBezTo>
                    <a:pt x="3286727" y="0"/>
                    <a:pt x="3514436" y="90668"/>
                    <a:pt x="3761772" y="259208"/>
                  </a:cubicBezTo>
                  <a:cubicBezTo>
                    <a:pt x="4014780" y="439206"/>
                    <a:pt x="3981691" y="488773"/>
                    <a:pt x="4109012" y="560150"/>
                  </a:cubicBezTo>
                  <a:cubicBezTo>
                    <a:pt x="4236333" y="631527"/>
                    <a:pt x="4465898" y="681684"/>
                    <a:pt x="4525701" y="687471"/>
                  </a:cubicBezTo>
                </a:path>
              </a:pathLst>
            </a:custGeom>
            <a:no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cxnSp>
          <p:nvCxnSpPr>
            <p:cNvPr id="9" name="Conector de seta reta 8"/>
            <p:cNvCxnSpPr/>
            <p:nvPr/>
          </p:nvCxnSpPr>
          <p:spPr>
            <a:xfrm flipH="1">
              <a:off x="3851391" y="2276872"/>
              <a:ext cx="73041" cy="4032135"/>
            </a:xfrm>
            <a:prstGeom prst="straightConnector1">
              <a:avLst/>
            </a:prstGeom>
            <a:ln>
              <a:prstDash val="lgDash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Elipse 9"/>
            <p:cNvSpPr/>
            <p:nvPr/>
          </p:nvSpPr>
          <p:spPr>
            <a:xfrm>
              <a:off x="3635442" y="2492766"/>
              <a:ext cx="576392" cy="431788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3635442" y="3213470"/>
              <a:ext cx="576392" cy="431788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2" name="Elipse 11"/>
            <p:cNvSpPr/>
            <p:nvPr/>
          </p:nvSpPr>
          <p:spPr>
            <a:xfrm>
              <a:off x="3613212" y="3981798"/>
              <a:ext cx="574804" cy="431788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3" name="Elipse 12"/>
            <p:cNvSpPr/>
            <p:nvPr/>
          </p:nvSpPr>
          <p:spPr>
            <a:xfrm>
              <a:off x="3613212" y="4797750"/>
              <a:ext cx="574804" cy="431788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4" name="Elipse 13"/>
            <p:cNvSpPr/>
            <p:nvPr/>
          </p:nvSpPr>
          <p:spPr>
            <a:xfrm>
              <a:off x="3563989" y="5672438"/>
              <a:ext cx="576391" cy="431788"/>
            </a:xfrm>
            <a:prstGeom prst="ellipse">
              <a:avLst/>
            </a:prstGeom>
            <a:noFill/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22547" name="CaixaDeTexto 14"/>
            <p:cNvSpPr txBox="1">
              <a:spLocks noChangeArrowheads="1"/>
            </p:cNvSpPr>
            <p:nvPr/>
          </p:nvSpPr>
          <p:spPr bwMode="auto">
            <a:xfrm>
              <a:off x="4716016" y="2996952"/>
              <a:ext cx="411010" cy="459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/>
                <a:t>x</a:t>
              </a:r>
            </a:p>
          </p:txBody>
        </p:sp>
        <p:sp>
          <p:nvSpPr>
            <p:cNvPr id="22548" name="CaixaDeTexto 15"/>
            <p:cNvSpPr txBox="1">
              <a:spLocks noChangeArrowheads="1"/>
            </p:cNvSpPr>
            <p:nvPr/>
          </p:nvSpPr>
          <p:spPr bwMode="auto">
            <a:xfrm>
              <a:off x="5064006" y="3717032"/>
              <a:ext cx="411010" cy="459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/>
                <a:t>x</a:t>
              </a:r>
            </a:p>
          </p:txBody>
        </p:sp>
        <p:sp>
          <p:nvSpPr>
            <p:cNvPr id="22549" name="CaixaDeTexto 16"/>
            <p:cNvSpPr txBox="1">
              <a:spLocks noChangeArrowheads="1"/>
            </p:cNvSpPr>
            <p:nvPr/>
          </p:nvSpPr>
          <p:spPr bwMode="auto">
            <a:xfrm>
              <a:off x="5496054" y="4643844"/>
              <a:ext cx="411010" cy="459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/>
                <a:t>x</a:t>
              </a:r>
            </a:p>
          </p:txBody>
        </p:sp>
        <p:sp>
          <p:nvSpPr>
            <p:cNvPr id="22550" name="CaixaDeTexto 17"/>
            <p:cNvSpPr txBox="1">
              <a:spLocks noChangeArrowheads="1"/>
            </p:cNvSpPr>
            <p:nvPr/>
          </p:nvSpPr>
          <p:spPr bwMode="auto">
            <a:xfrm>
              <a:off x="6300192" y="5517232"/>
              <a:ext cx="411010" cy="459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/>
                <a:t>x</a:t>
              </a:r>
            </a:p>
          </p:txBody>
        </p:sp>
        <p:cxnSp>
          <p:nvCxnSpPr>
            <p:cNvPr id="20" name="Conector de seta reta 19"/>
            <p:cNvCxnSpPr/>
            <p:nvPr/>
          </p:nvCxnSpPr>
          <p:spPr>
            <a:xfrm>
              <a:off x="3851391" y="2348308"/>
              <a:ext cx="50493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Conector de seta reta 20"/>
            <p:cNvCxnSpPr/>
            <p:nvPr/>
          </p:nvCxnSpPr>
          <p:spPr>
            <a:xfrm>
              <a:off x="4427783" y="3284906"/>
              <a:ext cx="0" cy="3603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Conector de seta reta 22"/>
            <p:cNvCxnSpPr/>
            <p:nvPr/>
          </p:nvCxnSpPr>
          <p:spPr>
            <a:xfrm flipH="1">
              <a:off x="3708484" y="4581856"/>
              <a:ext cx="50335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Conector de seta reta 24"/>
            <p:cNvCxnSpPr/>
            <p:nvPr/>
          </p:nvCxnSpPr>
          <p:spPr>
            <a:xfrm flipV="1">
              <a:off x="3348041" y="4797750"/>
              <a:ext cx="0" cy="35876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/>
            <p:cNvCxnSpPr/>
            <p:nvPr/>
          </p:nvCxnSpPr>
          <p:spPr>
            <a:xfrm>
              <a:off x="3779938" y="5516868"/>
              <a:ext cx="43189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Elipse 29"/>
            <p:cNvSpPr/>
            <p:nvPr/>
          </p:nvSpPr>
          <p:spPr>
            <a:xfrm>
              <a:off x="3779912" y="2420888"/>
              <a:ext cx="360040" cy="216024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1" name="Elipse 30"/>
            <p:cNvSpPr/>
            <p:nvPr/>
          </p:nvSpPr>
          <p:spPr>
            <a:xfrm>
              <a:off x="3995936" y="3356992"/>
              <a:ext cx="360040" cy="216024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2" name="Elipse 31"/>
            <p:cNvSpPr/>
            <p:nvPr/>
          </p:nvSpPr>
          <p:spPr>
            <a:xfrm>
              <a:off x="3707904" y="4293096"/>
              <a:ext cx="360040" cy="216024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3" name="Elipse 32"/>
            <p:cNvSpPr/>
            <p:nvPr/>
          </p:nvSpPr>
          <p:spPr>
            <a:xfrm>
              <a:off x="3419872" y="4941168"/>
              <a:ext cx="360040" cy="216024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4" name="Elipse 33"/>
            <p:cNvSpPr/>
            <p:nvPr/>
          </p:nvSpPr>
          <p:spPr>
            <a:xfrm>
              <a:off x="3635896" y="5589240"/>
              <a:ext cx="360040" cy="216024"/>
            </a:xfrm>
            <a:prstGeom prst="ellipse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22531" name="CaixaDeTexto 3"/>
          <p:cNvSpPr txBox="1">
            <a:spLocks noChangeArrowheads="1"/>
          </p:cNvSpPr>
          <p:nvPr/>
        </p:nvSpPr>
        <p:spPr bwMode="auto">
          <a:xfrm>
            <a:off x="571500" y="90848"/>
            <a:ext cx="80724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>
                <a:latin typeface="+mj-lt"/>
              </a:rPr>
              <a:t>Classificação da onda quanto à direção de vibração</a:t>
            </a:r>
            <a:r>
              <a:rPr lang="pt-BR" altLang="pt-BR" sz="3600" dirty="0">
                <a:latin typeface="+mj-lt"/>
              </a:rPr>
              <a:t>   </a:t>
            </a:r>
          </a:p>
        </p:txBody>
      </p:sp>
      <p:sp>
        <p:nvSpPr>
          <p:cNvPr id="22532" name="CaixaDeTexto 11"/>
          <p:cNvSpPr txBox="1">
            <a:spLocks noChangeArrowheads="1"/>
          </p:cNvSpPr>
          <p:nvPr/>
        </p:nvSpPr>
        <p:spPr bwMode="auto">
          <a:xfrm>
            <a:off x="81254" y="1306690"/>
            <a:ext cx="86733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800" b="1" dirty="0">
                <a:latin typeface="+mn-lt"/>
              </a:rPr>
              <a:t>3-Ondas mistas</a:t>
            </a:r>
            <a:r>
              <a:rPr lang="pt-BR" altLang="pt-BR" sz="2800" dirty="0">
                <a:latin typeface="+mn-lt"/>
              </a:rPr>
              <a:t> – </a:t>
            </a:r>
            <a:r>
              <a:rPr lang="pt-BR" altLang="pt-BR" sz="2800" i="1" dirty="0">
                <a:latin typeface="+mn-lt"/>
              </a:rPr>
              <a:t>constituídas de movimentos vibratórios  transversal e longitudinal.</a:t>
            </a:r>
          </a:p>
        </p:txBody>
      </p:sp>
      <p:sp>
        <p:nvSpPr>
          <p:cNvPr id="22533" name="CaixaDeTexto 12"/>
          <p:cNvSpPr txBox="1">
            <a:spLocks noChangeArrowheads="1"/>
          </p:cNvSpPr>
          <p:nvPr/>
        </p:nvSpPr>
        <p:spPr bwMode="auto">
          <a:xfrm>
            <a:off x="4274917" y="4808076"/>
            <a:ext cx="455891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400" i="1" dirty="0">
                <a:latin typeface="+mn-lt"/>
              </a:rPr>
              <a:t>Corpo flutuando na superfície da água em alto mar.</a:t>
            </a:r>
          </a:p>
        </p:txBody>
      </p:sp>
      <p:pic>
        <p:nvPicPr>
          <p:cNvPr id="41" name="Picture 6" descr="ondas_longit_transv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5138" y="2593614"/>
            <a:ext cx="4479416" cy="19581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9118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400" y="2514600"/>
            <a:ext cx="8839200" cy="3877310"/>
          </a:xfrm>
          <a:custGeom>
            <a:avLst/>
            <a:gdLst/>
            <a:ahLst/>
            <a:cxnLst/>
            <a:rect l="l" t="t" r="r" b="b"/>
            <a:pathLst>
              <a:path w="8839200" h="3877310">
                <a:moveTo>
                  <a:pt x="0" y="3877055"/>
                </a:moveTo>
                <a:lnTo>
                  <a:pt x="8839200" y="3877055"/>
                </a:lnTo>
                <a:lnTo>
                  <a:pt x="8839200" y="0"/>
                </a:lnTo>
                <a:lnTo>
                  <a:pt x="0" y="0"/>
                </a:lnTo>
                <a:lnTo>
                  <a:pt x="0" y="3877055"/>
                </a:lnTo>
                <a:close/>
              </a:path>
            </a:pathLst>
          </a:custGeom>
          <a:solidFill>
            <a:srgbClr val="C5D1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6701218"/>
            <a:ext cx="8839200" cy="4445"/>
          </a:xfrm>
          <a:custGeom>
            <a:avLst/>
            <a:gdLst/>
            <a:ahLst/>
            <a:cxnLst/>
            <a:rect l="l" t="t" r="r" b="b"/>
            <a:pathLst>
              <a:path w="8839200" h="4445">
                <a:moveTo>
                  <a:pt x="0" y="4381"/>
                </a:moveTo>
                <a:lnTo>
                  <a:pt x="8839200" y="4381"/>
                </a:lnTo>
                <a:lnTo>
                  <a:pt x="8839200" y="0"/>
                </a:lnTo>
                <a:lnTo>
                  <a:pt x="0" y="0"/>
                </a:lnTo>
                <a:lnTo>
                  <a:pt x="0" y="4381"/>
                </a:lnTo>
                <a:close/>
              </a:path>
            </a:pathLst>
          </a:custGeom>
          <a:solidFill>
            <a:srgbClr val="C5D1D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l" t="t" r="r" b="b"/>
              <a:pathLst>
                <a:path w="9144000" h="6858000">
                  <a:moveTo>
                    <a:pt x="9144000" y="0"/>
                  </a:moveTo>
                  <a:lnTo>
                    <a:pt x="8991600" y="0"/>
                  </a:lnTo>
                  <a:lnTo>
                    <a:pt x="8991600" y="2514600"/>
                  </a:lnTo>
                  <a:lnTo>
                    <a:pt x="8991600" y="6705600"/>
                  </a:lnTo>
                  <a:lnTo>
                    <a:pt x="152400" y="6705600"/>
                  </a:lnTo>
                  <a:lnTo>
                    <a:pt x="152400" y="2514600"/>
                  </a:lnTo>
                  <a:lnTo>
                    <a:pt x="8991600" y="2514600"/>
                  </a:lnTo>
                  <a:lnTo>
                    <a:pt x="8991600" y="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2514600"/>
                  </a:lnTo>
                  <a:lnTo>
                    <a:pt x="0" y="6705600"/>
                  </a:lnTo>
                  <a:lnTo>
                    <a:pt x="0" y="6858000"/>
                  </a:lnTo>
                  <a:lnTo>
                    <a:pt x="152400" y="6858000"/>
                  </a:lnTo>
                  <a:lnTo>
                    <a:pt x="8991600" y="6858000"/>
                  </a:lnTo>
                  <a:lnTo>
                    <a:pt x="9144000" y="6858000"/>
                  </a:lnTo>
                  <a:lnTo>
                    <a:pt x="9144000" y="6705600"/>
                  </a:lnTo>
                  <a:lnTo>
                    <a:pt x="9144000" y="2514600"/>
                  </a:lnTo>
                  <a:lnTo>
                    <a:pt x="9144000" y="304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6304" y="6391655"/>
              <a:ext cx="8833485" cy="309880"/>
            </a:xfrm>
            <a:custGeom>
              <a:avLst/>
              <a:gdLst/>
              <a:ahLst/>
              <a:cxnLst/>
              <a:rect l="l" t="t" r="r" b="b"/>
              <a:pathLst>
                <a:path w="8833485" h="309879">
                  <a:moveTo>
                    <a:pt x="8833104" y="0"/>
                  </a:moveTo>
                  <a:lnTo>
                    <a:pt x="0" y="0"/>
                  </a:lnTo>
                  <a:lnTo>
                    <a:pt x="0" y="309562"/>
                  </a:lnTo>
                  <a:lnTo>
                    <a:pt x="8833104" y="309562"/>
                  </a:lnTo>
                  <a:lnTo>
                    <a:pt x="8833104" y="0"/>
                  </a:lnTo>
                  <a:close/>
                </a:path>
              </a:pathLst>
            </a:custGeom>
            <a:solidFill>
              <a:srgbClr val="8BACA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5447" y="2420112"/>
              <a:ext cx="8833485" cy="0"/>
            </a:xfrm>
            <a:custGeom>
              <a:avLst/>
              <a:gdLst/>
              <a:ahLst/>
              <a:cxnLst/>
              <a:rect l="l" t="t" r="r" b="b"/>
              <a:pathLst>
                <a:path w="8833485">
                  <a:moveTo>
                    <a:pt x="0" y="0"/>
                  </a:moveTo>
                  <a:lnTo>
                    <a:pt x="8833104" y="0"/>
                  </a:lnTo>
                </a:path>
              </a:pathLst>
            </a:custGeom>
            <a:ln w="12700">
              <a:solidFill>
                <a:srgbClr val="7A9799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2400" y="152399"/>
              <a:ext cx="8833485" cy="6547484"/>
            </a:xfrm>
            <a:custGeom>
              <a:avLst/>
              <a:gdLst/>
              <a:ahLst/>
              <a:cxnLst/>
              <a:rect l="l" t="t" r="r" b="b"/>
              <a:pathLst>
                <a:path w="8833485" h="6547484">
                  <a:moveTo>
                    <a:pt x="0" y="6547104"/>
                  </a:moveTo>
                  <a:lnTo>
                    <a:pt x="8833104" y="6547104"/>
                  </a:lnTo>
                  <a:lnTo>
                    <a:pt x="8833104" y="0"/>
                  </a:lnTo>
                  <a:lnTo>
                    <a:pt x="0" y="0"/>
                  </a:lnTo>
                  <a:lnTo>
                    <a:pt x="0" y="6547104"/>
                  </a:lnTo>
                  <a:close/>
                </a:path>
              </a:pathLst>
            </a:custGeom>
            <a:ln w="12699">
              <a:solidFill>
                <a:srgbClr val="7A97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267200" y="2115311"/>
              <a:ext cx="609600" cy="609600"/>
            </a:xfrm>
            <a:custGeom>
              <a:avLst/>
              <a:gdLst/>
              <a:ahLst/>
              <a:cxnLst/>
              <a:rect l="l" t="t" r="r" b="b"/>
              <a:pathLst>
                <a:path w="609600" h="609600">
                  <a:moveTo>
                    <a:pt x="609600" y="304800"/>
                  </a:moveTo>
                  <a:lnTo>
                    <a:pt x="605599" y="255384"/>
                  </a:lnTo>
                  <a:lnTo>
                    <a:pt x="594042" y="208483"/>
                  </a:lnTo>
                  <a:lnTo>
                    <a:pt x="575564" y="164757"/>
                  </a:lnTo>
                  <a:lnTo>
                    <a:pt x="550773" y="124828"/>
                  </a:lnTo>
                  <a:lnTo>
                    <a:pt x="520293" y="89306"/>
                  </a:lnTo>
                  <a:lnTo>
                    <a:pt x="484784" y="58839"/>
                  </a:lnTo>
                  <a:lnTo>
                    <a:pt x="444842" y="34036"/>
                  </a:lnTo>
                  <a:lnTo>
                    <a:pt x="401116" y="15557"/>
                  </a:lnTo>
                  <a:lnTo>
                    <a:pt x="354215" y="4000"/>
                  </a:lnTo>
                  <a:lnTo>
                    <a:pt x="304800" y="0"/>
                  </a:lnTo>
                  <a:lnTo>
                    <a:pt x="255371" y="4000"/>
                  </a:lnTo>
                  <a:lnTo>
                    <a:pt x="208470" y="15557"/>
                  </a:lnTo>
                  <a:lnTo>
                    <a:pt x="164744" y="34036"/>
                  </a:lnTo>
                  <a:lnTo>
                    <a:pt x="124815" y="58839"/>
                  </a:lnTo>
                  <a:lnTo>
                    <a:pt x="89293" y="89306"/>
                  </a:lnTo>
                  <a:lnTo>
                    <a:pt x="58826" y="124828"/>
                  </a:lnTo>
                  <a:lnTo>
                    <a:pt x="34023" y="164757"/>
                  </a:lnTo>
                  <a:lnTo>
                    <a:pt x="15544" y="208483"/>
                  </a:lnTo>
                  <a:lnTo>
                    <a:pt x="3987" y="255384"/>
                  </a:lnTo>
                  <a:lnTo>
                    <a:pt x="0" y="304800"/>
                  </a:lnTo>
                  <a:lnTo>
                    <a:pt x="3987" y="354228"/>
                  </a:lnTo>
                  <a:lnTo>
                    <a:pt x="15544" y="401129"/>
                  </a:lnTo>
                  <a:lnTo>
                    <a:pt x="34023" y="444855"/>
                  </a:lnTo>
                  <a:lnTo>
                    <a:pt x="58826" y="484784"/>
                  </a:lnTo>
                  <a:lnTo>
                    <a:pt x="89293" y="520306"/>
                  </a:lnTo>
                  <a:lnTo>
                    <a:pt x="124815" y="550773"/>
                  </a:lnTo>
                  <a:lnTo>
                    <a:pt x="164744" y="575576"/>
                  </a:lnTo>
                  <a:lnTo>
                    <a:pt x="208483" y="594055"/>
                  </a:lnTo>
                  <a:lnTo>
                    <a:pt x="255371" y="605612"/>
                  </a:lnTo>
                  <a:lnTo>
                    <a:pt x="304800" y="609600"/>
                  </a:lnTo>
                  <a:lnTo>
                    <a:pt x="354215" y="605612"/>
                  </a:lnTo>
                  <a:lnTo>
                    <a:pt x="401104" y="594055"/>
                  </a:lnTo>
                  <a:lnTo>
                    <a:pt x="444842" y="575576"/>
                  </a:lnTo>
                  <a:lnTo>
                    <a:pt x="484771" y="550773"/>
                  </a:lnTo>
                  <a:lnTo>
                    <a:pt x="520293" y="520306"/>
                  </a:lnTo>
                  <a:lnTo>
                    <a:pt x="550760" y="484784"/>
                  </a:lnTo>
                  <a:lnTo>
                    <a:pt x="575564" y="444855"/>
                  </a:lnTo>
                  <a:lnTo>
                    <a:pt x="594055" y="401129"/>
                  </a:lnTo>
                  <a:lnTo>
                    <a:pt x="605599" y="354228"/>
                  </a:lnTo>
                  <a:lnTo>
                    <a:pt x="609600" y="304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36288" y="2184653"/>
              <a:ext cx="471805" cy="471170"/>
            </a:xfrm>
            <a:custGeom>
              <a:avLst/>
              <a:gdLst/>
              <a:ahLst/>
              <a:cxnLst/>
              <a:rect l="l" t="t" r="r" b="b"/>
              <a:pathLst>
                <a:path w="471804" h="471169">
                  <a:moveTo>
                    <a:pt x="234441" y="0"/>
                  </a:moveTo>
                  <a:lnTo>
                    <a:pt x="187071" y="5080"/>
                  </a:lnTo>
                  <a:lnTo>
                    <a:pt x="142875" y="19050"/>
                  </a:lnTo>
                  <a:lnTo>
                    <a:pt x="102997" y="41910"/>
                  </a:lnTo>
                  <a:lnTo>
                    <a:pt x="68199" y="69850"/>
                  </a:lnTo>
                  <a:lnTo>
                    <a:pt x="39624" y="105410"/>
                  </a:lnTo>
                  <a:lnTo>
                    <a:pt x="18161" y="146050"/>
                  </a:lnTo>
                  <a:lnTo>
                    <a:pt x="4572" y="190500"/>
                  </a:lnTo>
                  <a:lnTo>
                    <a:pt x="0" y="237490"/>
                  </a:lnTo>
                  <a:lnTo>
                    <a:pt x="1397" y="261620"/>
                  </a:lnTo>
                  <a:lnTo>
                    <a:pt x="11049" y="307340"/>
                  </a:lnTo>
                  <a:lnTo>
                    <a:pt x="29083" y="349250"/>
                  </a:lnTo>
                  <a:lnTo>
                    <a:pt x="54610" y="387350"/>
                  </a:lnTo>
                  <a:lnTo>
                    <a:pt x="86740" y="419100"/>
                  </a:lnTo>
                  <a:lnTo>
                    <a:pt x="124460" y="444500"/>
                  </a:lnTo>
                  <a:lnTo>
                    <a:pt x="166877" y="461010"/>
                  </a:lnTo>
                  <a:lnTo>
                    <a:pt x="212978" y="471170"/>
                  </a:lnTo>
                  <a:lnTo>
                    <a:pt x="236982" y="471170"/>
                  </a:lnTo>
                  <a:lnTo>
                    <a:pt x="261112" y="469900"/>
                  </a:lnTo>
                  <a:lnTo>
                    <a:pt x="284352" y="467360"/>
                  </a:lnTo>
                  <a:lnTo>
                    <a:pt x="306959" y="461010"/>
                  </a:lnTo>
                  <a:lnTo>
                    <a:pt x="322471" y="454660"/>
                  </a:lnTo>
                  <a:lnTo>
                    <a:pt x="236092" y="454660"/>
                  </a:lnTo>
                  <a:lnTo>
                    <a:pt x="213740" y="453390"/>
                  </a:lnTo>
                  <a:lnTo>
                    <a:pt x="171069" y="444500"/>
                  </a:lnTo>
                  <a:lnTo>
                    <a:pt x="131825" y="429260"/>
                  </a:lnTo>
                  <a:lnTo>
                    <a:pt x="96900" y="405130"/>
                  </a:lnTo>
                  <a:lnTo>
                    <a:pt x="67183" y="375920"/>
                  </a:lnTo>
                  <a:lnTo>
                    <a:pt x="43561" y="340360"/>
                  </a:lnTo>
                  <a:lnTo>
                    <a:pt x="26924" y="302260"/>
                  </a:lnTo>
                  <a:lnTo>
                    <a:pt x="18034" y="259080"/>
                  </a:lnTo>
                  <a:lnTo>
                    <a:pt x="16954" y="237490"/>
                  </a:lnTo>
                  <a:lnTo>
                    <a:pt x="16958" y="234950"/>
                  </a:lnTo>
                  <a:lnTo>
                    <a:pt x="21336" y="191770"/>
                  </a:lnTo>
                  <a:lnTo>
                    <a:pt x="34036" y="151130"/>
                  </a:lnTo>
                  <a:lnTo>
                    <a:pt x="54101" y="114300"/>
                  </a:lnTo>
                  <a:lnTo>
                    <a:pt x="80772" y="81280"/>
                  </a:lnTo>
                  <a:lnTo>
                    <a:pt x="113157" y="54610"/>
                  </a:lnTo>
                  <a:lnTo>
                    <a:pt x="150240" y="34290"/>
                  </a:lnTo>
                  <a:lnTo>
                    <a:pt x="191262" y="21590"/>
                  </a:lnTo>
                  <a:lnTo>
                    <a:pt x="235331" y="17780"/>
                  </a:lnTo>
                  <a:lnTo>
                    <a:pt x="323269" y="17780"/>
                  </a:lnTo>
                  <a:lnTo>
                    <a:pt x="304546" y="10160"/>
                  </a:lnTo>
                  <a:lnTo>
                    <a:pt x="281939" y="5080"/>
                  </a:lnTo>
                  <a:lnTo>
                    <a:pt x="258445" y="1270"/>
                  </a:lnTo>
                  <a:lnTo>
                    <a:pt x="234441" y="0"/>
                  </a:lnTo>
                  <a:close/>
                </a:path>
                <a:path w="471804" h="471169">
                  <a:moveTo>
                    <a:pt x="323269" y="17780"/>
                  </a:moveTo>
                  <a:lnTo>
                    <a:pt x="235331" y="17780"/>
                  </a:lnTo>
                  <a:lnTo>
                    <a:pt x="257683" y="19050"/>
                  </a:lnTo>
                  <a:lnTo>
                    <a:pt x="279400" y="21590"/>
                  </a:lnTo>
                  <a:lnTo>
                    <a:pt x="320548" y="34290"/>
                  </a:lnTo>
                  <a:lnTo>
                    <a:pt x="357759" y="54610"/>
                  </a:lnTo>
                  <a:lnTo>
                    <a:pt x="390144" y="81280"/>
                  </a:lnTo>
                  <a:lnTo>
                    <a:pt x="416940" y="113030"/>
                  </a:lnTo>
                  <a:lnTo>
                    <a:pt x="437134" y="151130"/>
                  </a:lnTo>
                  <a:lnTo>
                    <a:pt x="449961" y="191770"/>
                  </a:lnTo>
                  <a:lnTo>
                    <a:pt x="454469" y="234950"/>
                  </a:lnTo>
                  <a:lnTo>
                    <a:pt x="454465" y="237490"/>
                  </a:lnTo>
                  <a:lnTo>
                    <a:pt x="450088" y="279400"/>
                  </a:lnTo>
                  <a:lnTo>
                    <a:pt x="437514" y="321310"/>
                  </a:lnTo>
                  <a:lnTo>
                    <a:pt x="417322" y="358140"/>
                  </a:lnTo>
                  <a:lnTo>
                    <a:pt x="390778" y="391160"/>
                  </a:lnTo>
                  <a:lnTo>
                    <a:pt x="358394" y="417830"/>
                  </a:lnTo>
                  <a:lnTo>
                    <a:pt x="321310" y="438150"/>
                  </a:lnTo>
                  <a:lnTo>
                    <a:pt x="280162" y="450850"/>
                  </a:lnTo>
                  <a:lnTo>
                    <a:pt x="236092" y="454660"/>
                  </a:lnTo>
                  <a:lnTo>
                    <a:pt x="322471" y="454660"/>
                  </a:lnTo>
                  <a:lnTo>
                    <a:pt x="368553" y="430530"/>
                  </a:lnTo>
                  <a:lnTo>
                    <a:pt x="403351" y="401320"/>
                  </a:lnTo>
                  <a:lnTo>
                    <a:pt x="431800" y="367030"/>
                  </a:lnTo>
                  <a:lnTo>
                    <a:pt x="453389" y="326390"/>
                  </a:lnTo>
                  <a:lnTo>
                    <a:pt x="466851" y="281940"/>
                  </a:lnTo>
                  <a:lnTo>
                    <a:pt x="471424" y="234950"/>
                  </a:lnTo>
                  <a:lnTo>
                    <a:pt x="470026" y="210820"/>
                  </a:lnTo>
                  <a:lnTo>
                    <a:pt x="460501" y="165100"/>
                  </a:lnTo>
                  <a:lnTo>
                    <a:pt x="442340" y="123190"/>
                  </a:lnTo>
                  <a:lnTo>
                    <a:pt x="416813" y="85090"/>
                  </a:lnTo>
                  <a:lnTo>
                    <a:pt x="384683" y="53340"/>
                  </a:lnTo>
                  <a:lnTo>
                    <a:pt x="347090" y="27940"/>
                  </a:lnTo>
                  <a:lnTo>
                    <a:pt x="326389" y="19050"/>
                  </a:lnTo>
                  <a:lnTo>
                    <a:pt x="323269" y="17780"/>
                  </a:lnTo>
                  <a:close/>
                </a:path>
                <a:path w="471804" h="471169">
                  <a:moveTo>
                    <a:pt x="236092" y="34290"/>
                  </a:moveTo>
                  <a:lnTo>
                    <a:pt x="195452" y="38100"/>
                  </a:lnTo>
                  <a:lnTo>
                    <a:pt x="157607" y="49530"/>
                  </a:lnTo>
                  <a:lnTo>
                    <a:pt x="123189" y="68580"/>
                  </a:lnTo>
                  <a:lnTo>
                    <a:pt x="93345" y="92710"/>
                  </a:lnTo>
                  <a:lnTo>
                    <a:pt x="68579" y="123190"/>
                  </a:lnTo>
                  <a:lnTo>
                    <a:pt x="49911" y="157480"/>
                  </a:lnTo>
                  <a:lnTo>
                    <a:pt x="38100" y="194310"/>
                  </a:lnTo>
                  <a:lnTo>
                    <a:pt x="33968" y="234950"/>
                  </a:lnTo>
                  <a:lnTo>
                    <a:pt x="33964" y="237490"/>
                  </a:lnTo>
                  <a:lnTo>
                    <a:pt x="34798" y="256540"/>
                  </a:lnTo>
                  <a:lnTo>
                    <a:pt x="42799" y="295910"/>
                  </a:lnTo>
                  <a:lnTo>
                    <a:pt x="58038" y="331470"/>
                  </a:lnTo>
                  <a:lnTo>
                    <a:pt x="79628" y="364490"/>
                  </a:lnTo>
                  <a:lnTo>
                    <a:pt x="107061" y="391160"/>
                  </a:lnTo>
                  <a:lnTo>
                    <a:pt x="139191" y="412750"/>
                  </a:lnTo>
                  <a:lnTo>
                    <a:pt x="175387" y="429260"/>
                  </a:lnTo>
                  <a:lnTo>
                    <a:pt x="214629" y="436880"/>
                  </a:lnTo>
                  <a:lnTo>
                    <a:pt x="235331" y="438150"/>
                  </a:lnTo>
                  <a:lnTo>
                    <a:pt x="255904" y="436880"/>
                  </a:lnTo>
                  <a:lnTo>
                    <a:pt x="275971" y="434340"/>
                  </a:lnTo>
                  <a:lnTo>
                    <a:pt x="295401" y="429260"/>
                  </a:lnTo>
                  <a:lnTo>
                    <a:pt x="313944" y="422910"/>
                  </a:lnTo>
                  <a:lnTo>
                    <a:pt x="318987" y="420370"/>
                  </a:lnTo>
                  <a:lnTo>
                    <a:pt x="215391" y="420370"/>
                  </a:lnTo>
                  <a:lnTo>
                    <a:pt x="179577" y="412750"/>
                  </a:lnTo>
                  <a:lnTo>
                    <a:pt x="131445" y="388620"/>
                  </a:lnTo>
                  <a:lnTo>
                    <a:pt x="92201" y="353060"/>
                  </a:lnTo>
                  <a:lnTo>
                    <a:pt x="64897" y="307340"/>
                  </a:lnTo>
                  <a:lnTo>
                    <a:pt x="51562" y="254000"/>
                  </a:lnTo>
                  <a:lnTo>
                    <a:pt x="50800" y="234950"/>
                  </a:lnTo>
                  <a:lnTo>
                    <a:pt x="51815" y="215900"/>
                  </a:lnTo>
                  <a:lnTo>
                    <a:pt x="65786" y="162560"/>
                  </a:lnTo>
                  <a:lnTo>
                    <a:pt x="93725" y="118110"/>
                  </a:lnTo>
                  <a:lnTo>
                    <a:pt x="133350" y="82550"/>
                  </a:lnTo>
                  <a:lnTo>
                    <a:pt x="181990" y="58420"/>
                  </a:lnTo>
                  <a:lnTo>
                    <a:pt x="236982" y="50800"/>
                  </a:lnTo>
                  <a:lnTo>
                    <a:pt x="314706" y="50800"/>
                  </a:lnTo>
                  <a:lnTo>
                    <a:pt x="296163" y="43180"/>
                  </a:lnTo>
                  <a:lnTo>
                    <a:pt x="276860" y="38100"/>
                  </a:lnTo>
                  <a:lnTo>
                    <a:pt x="256794" y="35560"/>
                  </a:lnTo>
                  <a:lnTo>
                    <a:pt x="236092" y="34290"/>
                  </a:lnTo>
                  <a:close/>
                </a:path>
                <a:path w="471804" h="471169">
                  <a:moveTo>
                    <a:pt x="314706" y="50800"/>
                  </a:moveTo>
                  <a:lnTo>
                    <a:pt x="236982" y="50800"/>
                  </a:lnTo>
                  <a:lnTo>
                    <a:pt x="256032" y="52070"/>
                  </a:lnTo>
                  <a:lnTo>
                    <a:pt x="274192" y="54610"/>
                  </a:lnTo>
                  <a:lnTo>
                    <a:pt x="324992" y="73660"/>
                  </a:lnTo>
                  <a:lnTo>
                    <a:pt x="367411" y="106680"/>
                  </a:lnTo>
                  <a:lnTo>
                    <a:pt x="399034" y="148590"/>
                  </a:lnTo>
                  <a:lnTo>
                    <a:pt x="417067" y="200660"/>
                  </a:lnTo>
                  <a:lnTo>
                    <a:pt x="420624" y="237490"/>
                  </a:lnTo>
                  <a:lnTo>
                    <a:pt x="419608" y="256540"/>
                  </a:lnTo>
                  <a:lnTo>
                    <a:pt x="405638" y="308610"/>
                  </a:lnTo>
                  <a:lnTo>
                    <a:pt x="377698" y="354330"/>
                  </a:lnTo>
                  <a:lnTo>
                    <a:pt x="338200" y="389890"/>
                  </a:lnTo>
                  <a:lnTo>
                    <a:pt x="289560" y="412750"/>
                  </a:lnTo>
                  <a:lnTo>
                    <a:pt x="253364" y="420370"/>
                  </a:lnTo>
                  <a:lnTo>
                    <a:pt x="318987" y="420370"/>
                  </a:lnTo>
                  <a:lnTo>
                    <a:pt x="363854" y="392430"/>
                  </a:lnTo>
                  <a:lnTo>
                    <a:pt x="391287" y="364490"/>
                  </a:lnTo>
                  <a:lnTo>
                    <a:pt x="413003" y="332740"/>
                  </a:lnTo>
                  <a:lnTo>
                    <a:pt x="428371" y="295910"/>
                  </a:lnTo>
                  <a:lnTo>
                    <a:pt x="436499" y="257810"/>
                  </a:lnTo>
                  <a:lnTo>
                    <a:pt x="437459" y="234950"/>
                  </a:lnTo>
                  <a:lnTo>
                    <a:pt x="436625" y="215900"/>
                  </a:lnTo>
                  <a:lnTo>
                    <a:pt x="428625" y="176530"/>
                  </a:lnTo>
                  <a:lnTo>
                    <a:pt x="413512" y="139700"/>
                  </a:lnTo>
                  <a:lnTo>
                    <a:pt x="391795" y="107950"/>
                  </a:lnTo>
                  <a:lnTo>
                    <a:pt x="364489" y="80010"/>
                  </a:lnTo>
                  <a:lnTo>
                    <a:pt x="332359" y="58420"/>
                  </a:lnTo>
                  <a:lnTo>
                    <a:pt x="314706" y="50800"/>
                  </a:lnTo>
                  <a:close/>
                </a:path>
              </a:pathLst>
            </a:custGeom>
            <a:solidFill>
              <a:srgbClr val="7A97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158646" y="1481404"/>
            <a:ext cx="6828155" cy="603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800" spc="-10" dirty="0">
                <a:solidFill>
                  <a:srgbClr val="D16248"/>
                </a:solidFill>
                <a:latin typeface="Georgia"/>
                <a:cs typeface="Georgia"/>
              </a:rPr>
              <a:t>Movimento</a:t>
            </a:r>
            <a:r>
              <a:rPr sz="3800" spc="20" dirty="0">
                <a:solidFill>
                  <a:srgbClr val="D16248"/>
                </a:solidFill>
                <a:latin typeface="Georgia"/>
                <a:cs typeface="Georgia"/>
              </a:rPr>
              <a:t> </a:t>
            </a:r>
            <a:r>
              <a:rPr sz="3800" spc="-10" dirty="0">
                <a:solidFill>
                  <a:srgbClr val="D16248"/>
                </a:solidFill>
                <a:latin typeface="Georgia"/>
                <a:cs typeface="Georgia"/>
              </a:rPr>
              <a:t>Harmônico</a:t>
            </a:r>
            <a:r>
              <a:rPr sz="3800" spc="45" dirty="0">
                <a:solidFill>
                  <a:srgbClr val="D16248"/>
                </a:solidFill>
                <a:latin typeface="Georgia"/>
                <a:cs typeface="Georgia"/>
              </a:rPr>
              <a:t> </a:t>
            </a:r>
            <a:r>
              <a:rPr sz="3800" spc="-15" dirty="0">
                <a:solidFill>
                  <a:srgbClr val="D16248"/>
                </a:solidFill>
                <a:latin typeface="Georgia"/>
                <a:cs typeface="Georgia"/>
              </a:rPr>
              <a:t>Simples</a:t>
            </a:r>
            <a:endParaRPr sz="3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CaixaDeTexto 5"/>
          <p:cNvSpPr txBox="1">
            <a:spLocks noChangeArrowheads="1"/>
          </p:cNvSpPr>
          <p:nvPr/>
        </p:nvSpPr>
        <p:spPr bwMode="auto">
          <a:xfrm>
            <a:off x="117475" y="194191"/>
            <a:ext cx="85725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>
                <a:latin typeface="+mj-lt"/>
              </a:rPr>
              <a:t>Classificação da onda quanto ao sentido de propagação</a:t>
            </a:r>
            <a:r>
              <a:rPr lang="pt-BR" altLang="pt-BR" sz="3600" dirty="0">
                <a:latin typeface="+mj-lt"/>
              </a:rPr>
              <a:t>  </a:t>
            </a:r>
          </a:p>
        </p:txBody>
      </p:sp>
      <p:sp>
        <p:nvSpPr>
          <p:cNvPr id="24579" name="CaixaDeTexto 6"/>
          <p:cNvSpPr txBox="1">
            <a:spLocks noChangeArrowheads="1"/>
          </p:cNvSpPr>
          <p:nvPr/>
        </p:nvSpPr>
        <p:spPr bwMode="auto">
          <a:xfrm>
            <a:off x="184731" y="1359833"/>
            <a:ext cx="850524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800" b="1" dirty="0">
                <a:latin typeface="+mn-lt"/>
              </a:rPr>
              <a:t>1- Ondas unidimensionais</a:t>
            </a:r>
            <a:r>
              <a:rPr lang="pt-BR" altLang="pt-BR" sz="2800" dirty="0">
                <a:latin typeface="+mn-lt"/>
              </a:rPr>
              <a:t> – </a:t>
            </a:r>
            <a:r>
              <a:rPr lang="pt-BR" altLang="pt-BR" sz="2800" i="1" dirty="0">
                <a:latin typeface="+mn-lt"/>
              </a:rPr>
              <a:t>propagam-se numa só direção.</a:t>
            </a:r>
            <a:r>
              <a:rPr lang="pt-BR" altLang="pt-BR" sz="2800" dirty="0">
                <a:latin typeface="+mn-lt"/>
              </a:rPr>
              <a:t>  </a:t>
            </a:r>
          </a:p>
        </p:txBody>
      </p:sp>
      <p:sp>
        <p:nvSpPr>
          <p:cNvPr id="24580" name="CaixaDeTexto 7"/>
          <p:cNvSpPr txBox="1">
            <a:spLocks noChangeArrowheads="1"/>
          </p:cNvSpPr>
          <p:nvPr/>
        </p:nvSpPr>
        <p:spPr bwMode="auto">
          <a:xfrm>
            <a:off x="936915" y="5995065"/>
            <a:ext cx="7000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2400" b="1" i="1" dirty="0" smtClean="0">
                <a:latin typeface="+mn-lt"/>
              </a:rPr>
              <a:t>Exemplo</a:t>
            </a:r>
            <a:r>
              <a:rPr lang="pt-BR" altLang="pt-BR" sz="2400" b="1" i="1" dirty="0">
                <a:latin typeface="+mn-lt"/>
              </a:rPr>
              <a:t>: </a:t>
            </a:r>
            <a:r>
              <a:rPr lang="pt-BR" altLang="pt-BR" sz="2400" i="1" dirty="0">
                <a:latin typeface="+mn-lt"/>
              </a:rPr>
              <a:t>Onda em cordas.   </a:t>
            </a:r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pt-BR"/>
          </a:p>
        </p:txBody>
      </p:sp>
      <p:sp>
        <p:nvSpPr>
          <p:cNvPr id="24582" name="Rectangle 7"/>
          <p:cNvSpPr>
            <a:spLocks noChangeArrowheads="1"/>
          </p:cNvSpPr>
          <p:nvPr/>
        </p:nvSpPr>
        <p:spPr bwMode="auto">
          <a:xfrm>
            <a:off x="4456423" y="3863831"/>
            <a:ext cx="231153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pt-BR" altLang="pt-BR" sz="1300">
                <a:ea typeface="Arial Unicode MS" pitchFamily="34" charset="-128"/>
              </a:rPr>
              <a:t> </a:t>
            </a:r>
            <a:endParaRPr lang="pt-BR" altLang="pt-BR"/>
          </a:p>
        </p:txBody>
      </p:sp>
      <p:pic>
        <p:nvPicPr>
          <p:cNvPr id="24584" name="Picture 10" descr="http://upload.wikimedia.org/wikipedia/commons/1/1f/Wave_equation_1D_fixed_endpoint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3444" y="2533938"/>
            <a:ext cx="7837110" cy="346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45288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aixaDeTexto 6"/>
          <p:cNvSpPr txBox="1">
            <a:spLocks noChangeArrowheads="1"/>
          </p:cNvSpPr>
          <p:nvPr/>
        </p:nvSpPr>
        <p:spPr bwMode="auto">
          <a:xfrm>
            <a:off x="117475" y="1422576"/>
            <a:ext cx="85725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800" b="1" dirty="0">
                <a:latin typeface="+mn-lt"/>
              </a:rPr>
              <a:t>2-Ondas bidimensionais</a:t>
            </a:r>
            <a:r>
              <a:rPr lang="pt-BR" altLang="pt-BR" sz="2800" dirty="0">
                <a:latin typeface="+mn-lt"/>
              </a:rPr>
              <a:t> – </a:t>
            </a:r>
            <a:r>
              <a:rPr lang="pt-BR" altLang="pt-BR" sz="2800" i="1" dirty="0">
                <a:latin typeface="+mn-lt"/>
              </a:rPr>
              <a:t>propagam-se em duas dimensões.</a:t>
            </a:r>
            <a:r>
              <a:rPr lang="pt-BR" altLang="pt-BR" sz="2800" dirty="0">
                <a:latin typeface="+mn-lt"/>
              </a:rPr>
              <a:t>   </a:t>
            </a:r>
          </a:p>
        </p:txBody>
      </p:sp>
      <p:sp>
        <p:nvSpPr>
          <p:cNvPr id="25604" name="CaixaDeTexto 7"/>
          <p:cNvSpPr txBox="1">
            <a:spLocks noChangeArrowheads="1"/>
          </p:cNvSpPr>
          <p:nvPr/>
        </p:nvSpPr>
        <p:spPr bwMode="auto">
          <a:xfrm>
            <a:off x="1403648" y="6228855"/>
            <a:ext cx="7000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2400" b="1" i="1" dirty="0">
                <a:latin typeface="+mn-lt"/>
              </a:rPr>
              <a:t>Exemplo:</a:t>
            </a:r>
            <a:r>
              <a:rPr lang="pt-BR" altLang="pt-BR" sz="2400" i="1" dirty="0">
                <a:latin typeface="+mn-lt"/>
              </a:rPr>
              <a:t>  onda em uma superfície de líquidos.  </a:t>
            </a:r>
          </a:p>
        </p:txBody>
      </p:sp>
      <p:pic>
        <p:nvPicPr>
          <p:cNvPr id="2560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7703" y="1910209"/>
            <a:ext cx="6307609" cy="4292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5"/>
          <p:cNvSpPr txBox="1">
            <a:spLocks noChangeArrowheads="1"/>
          </p:cNvSpPr>
          <p:nvPr/>
        </p:nvSpPr>
        <p:spPr bwMode="auto">
          <a:xfrm>
            <a:off x="117475" y="194191"/>
            <a:ext cx="85725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>
                <a:latin typeface="+mj-lt"/>
              </a:rPr>
              <a:t>Classificação da onda quanto ao sentido de propagação</a:t>
            </a:r>
            <a:r>
              <a:rPr lang="pt-BR" altLang="pt-BR" sz="3600" dirty="0">
                <a:latin typeface="+mj-l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xmlns="" val="372324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CaixaDeTexto 6"/>
          <p:cNvSpPr txBox="1">
            <a:spLocks noChangeArrowheads="1"/>
          </p:cNvSpPr>
          <p:nvPr/>
        </p:nvSpPr>
        <p:spPr bwMode="auto">
          <a:xfrm>
            <a:off x="52226" y="1496845"/>
            <a:ext cx="870299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800" b="1" dirty="0">
                <a:latin typeface="+mn-lt"/>
              </a:rPr>
              <a:t>3-Ondas tridimensionais </a:t>
            </a:r>
            <a:r>
              <a:rPr lang="pt-BR" altLang="pt-BR" sz="2800" dirty="0">
                <a:latin typeface="+mn-lt"/>
              </a:rPr>
              <a:t>– </a:t>
            </a:r>
            <a:r>
              <a:rPr lang="pt-BR" altLang="pt-BR" sz="2800" i="1" dirty="0">
                <a:latin typeface="+mn-lt"/>
              </a:rPr>
              <a:t>propagam-se em 3 dimensões, como  as ondas sonoras e luminosas.</a:t>
            </a:r>
            <a:r>
              <a:rPr lang="pt-BR" altLang="pt-BR" sz="2800" dirty="0">
                <a:latin typeface="+mn-lt"/>
              </a:rPr>
              <a:t>  </a:t>
            </a:r>
          </a:p>
        </p:txBody>
      </p:sp>
      <p:sp>
        <p:nvSpPr>
          <p:cNvPr id="27652" name="CaixaDeTexto 7"/>
          <p:cNvSpPr txBox="1">
            <a:spLocks noChangeArrowheads="1"/>
          </p:cNvSpPr>
          <p:nvPr/>
        </p:nvSpPr>
        <p:spPr bwMode="auto">
          <a:xfrm>
            <a:off x="1815306" y="6207274"/>
            <a:ext cx="40005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400" i="1" dirty="0">
                <a:latin typeface="+mn-lt"/>
              </a:rPr>
              <a:t>Exemplo:  luz emitida pelo sol. </a:t>
            </a:r>
          </a:p>
        </p:txBody>
      </p:sp>
      <p:grpSp>
        <p:nvGrpSpPr>
          <p:cNvPr id="27654" name="Grupo 22"/>
          <p:cNvGrpSpPr>
            <a:grpSpLocks/>
          </p:cNvGrpSpPr>
          <p:nvPr/>
        </p:nvGrpSpPr>
        <p:grpSpPr bwMode="auto">
          <a:xfrm>
            <a:off x="812800" y="2565400"/>
            <a:ext cx="7215188" cy="3455988"/>
            <a:chOff x="813007" y="2564904"/>
            <a:chExt cx="7215377" cy="3456384"/>
          </a:xfrm>
        </p:grpSpPr>
        <p:cxnSp>
          <p:nvCxnSpPr>
            <p:cNvPr id="18" name="Conector reto 17"/>
            <p:cNvCxnSpPr/>
            <p:nvPr/>
          </p:nvCxnSpPr>
          <p:spPr>
            <a:xfrm>
              <a:off x="2411662" y="4220857"/>
              <a:ext cx="4753100" cy="936732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Corda 7"/>
            <p:cNvSpPr/>
            <p:nvPr/>
          </p:nvSpPr>
          <p:spPr>
            <a:xfrm rot="10800000">
              <a:off x="813007" y="2780928"/>
              <a:ext cx="1584176" cy="2592288"/>
            </a:xfrm>
            <a:prstGeom prst="chord">
              <a:avLst>
                <a:gd name="adj1" fmla="val 5449608"/>
                <a:gd name="adj2" fmla="val 16200000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7659" name="CaixaDeTexto 8"/>
            <p:cNvSpPr txBox="1">
              <a:spLocks noChangeArrowheads="1"/>
            </p:cNvSpPr>
            <p:nvPr/>
          </p:nvSpPr>
          <p:spPr bwMode="auto">
            <a:xfrm>
              <a:off x="1691680" y="4005064"/>
              <a:ext cx="51809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/>
                <a:t>Sol</a:t>
              </a:r>
            </a:p>
          </p:txBody>
        </p:sp>
        <p:sp>
          <p:nvSpPr>
            <p:cNvPr id="10" name="Elipse 9"/>
            <p:cNvSpPr/>
            <p:nvPr/>
          </p:nvSpPr>
          <p:spPr>
            <a:xfrm>
              <a:off x="6732240" y="3573016"/>
              <a:ext cx="1296144" cy="1296144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shade val="51000"/>
                    <a:satMod val="130000"/>
                  </a:schemeClr>
                </a:gs>
                <a:gs pos="80000">
                  <a:schemeClr val="accent5">
                    <a:shade val="93000"/>
                    <a:satMod val="130000"/>
                  </a:schemeClr>
                </a:gs>
                <a:gs pos="100000">
                  <a:schemeClr val="accent5">
                    <a:shade val="94000"/>
                    <a:satMod val="1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1" name="Forma livre 10"/>
            <p:cNvSpPr/>
            <p:nvPr/>
          </p:nvSpPr>
          <p:spPr>
            <a:xfrm>
              <a:off x="3564217" y="3428603"/>
              <a:ext cx="503250" cy="1513061"/>
            </a:xfrm>
            <a:custGeom>
              <a:avLst/>
              <a:gdLst>
                <a:gd name="connsiteX0" fmla="*/ 0 w 576064"/>
                <a:gd name="connsiteY0" fmla="*/ 0 h 1440160"/>
                <a:gd name="connsiteX1" fmla="*/ 576064 w 576064"/>
                <a:gd name="connsiteY1" fmla="*/ 0 h 1440160"/>
                <a:gd name="connsiteX2" fmla="*/ 576064 w 576064"/>
                <a:gd name="connsiteY2" fmla="*/ 1440160 h 1440160"/>
                <a:gd name="connsiteX3" fmla="*/ 0 w 576064"/>
                <a:gd name="connsiteY3" fmla="*/ 1440160 h 1440160"/>
                <a:gd name="connsiteX4" fmla="*/ 0 w 576064"/>
                <a:gd name="connsiteY4" fmla="*/ 0 h 1440160"/>
                <a:gd name="connsiteX0" fmla="*/ 0 w 576064"/>
                <a:gd name="connsiteY0" fmla="*/ 0 h 1440160"/>
                <a:gd name="connsiteX1" fmla="*/ 576064 w 576064"/>
                <a:gd name="connsiteY1" fmla="*/ 0 h 1440160"/>
                <a:gd name="connsiteX2" fmla="*/ 576064 w 576064"/>
                <a:gd name="connsiteY2" fmla="*/ 1440160 h 1440160"/>
                <a:gd name="connsiteX3" fmla="*/ 0 w 576064"/>
                <a:gd name="connsiteY3" fmla="*/ 1080120 h 1440160"/>
                <a:gd name="connsiteX4" fmla="*/ 0 w 576064"/>
                <a:gd name="connsiteY4" fmla="*/ 0 h 1440160"/>
                <a:gd name="connsiteX0" fmla="*/ 0 w 576064"/>
                <a:gd name="connsiteY0" fmla="*/ 0 h 1512168"/>
                <a:gd name="connsiteX1" fmla="*/ 576064 w 576064"/>
                <a:gd name="connsiteY1" fmla="*/ 0 h 1512168"/>
                <a:gd name="connsiteX2" fmla="*/ 504056 w 576064"/>
                <a:gd name="connsiteY2" fmla="*/ 1512168 h 1512168"/>
                <a:gd name="connsiteX3" fmla="*/ 0 w 576064"/>
                <a:gd name="connsiteY3" fmla="*/ 1080120 h 1512168"/>
                <a:gd name="connsiteX4" fmla="*/ 0 w 576064"/>
                <a:gd name="connsiteY4" fmla="*/ 0 h 1512168"/>
                <a:gd name="connsiteX0" fmla="*/ 0 w 504056"/>
                <a:gd name="connsiteY0" fmla="*/ 0 h 1512168"/>
                <a:gd name="connsiteX1" fmla="*/ 504056 w 504056"/>
                <a:gd name="connsiteY1" fmla="*/ 360040 h 1512168"/>
                <a:gd name="connsiteX2" fmla="*/ 504056 w 504056"/>
                <a:gd name="connsiteY2" fmla="*/ 1512168 h 1512168"/>
                <a:gd name="connsiteX3" fmla="*/ 0 w 504056"/>
                <a:gd name="connsiteY3" fmla="*/ 1080120 h 1512168"/>
                <a:gd name="connsiteX4" fmla="*/ 0 w 504056"/>
                <a:gd name="connsiteY4" fmla="*/ 0 h 151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056" h="1512168">
                  <a:moveTo>
                    <a:pt x="0" y="0"/>
                  </a:moveTo>
                  <a:lnTo>
                    <a:pt x="504056" y="360040"/>
                  </a:lnTo>
                  <a:lnTo>
                    <a:pt x="504056" y="1512168"/>
                  </a:lnTo>
                  <a:lnTo>
                    <a:pt x="0" y="10801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2" name="Forma livre 11"/>
            <p:cNvSpPr/>
            <p:nvPr/>
          </p:nvSpPr>
          <p:spPr>
            <a:xfrm>
              <a:off x="4356400" y="3141233"/>
              <a:ext cx="863623" cy="2232281"/>
            </a:xfrm>
            <a:custGeom>
              <a:avLst/>
              <a:gdLst>
                <a:gd name="connsiteX0" fmla="*/ 0 w 576064"/>
                <a:gd name="connsiteY0" fmla="*/ 0 h 1440160"/>
                <a:gd name="connsiteX1" fmla="*/ 576064 w 576064"/>
                <a:gd name="connsiteY1" fmla="*/ 0 h 1440160"/>
                <a:gd name="connsiteX2" fmla="*/ 576064 w 576064"/>
                <a:gd name="connsiteY2" fmla="*/ 1440160 h 1440160"/>
                <a:gd name="connsiteX3" fmla="*/ 0 w 576064"/>
                <a:gd name="connsiteY3" fmla="*/ 1440160 h 1440160"/>
                <a:gd name="connsiteX4" fmla="*/ 0 w 576064"/>
                <a:gd name="connsiteY4" fmla="*/ 0 h 1440160"/>
                <a:gd name="connsiteX0" fmla="*/ 0 w 576064"/>
                <a:gd name="connsiteY0" fmla="*/ 0 h 1440160"/>
                <a:gd name="connsiteX1" fmla="*/ 576064 w 576064"/>
                <a:gd name="connsiteY1" fmla="*/ 0 h 1440160"/>
                <a:gd name="connsiteX2" fmla="*/ 576064 w 576064"/>
                <a:gd name="connsiteY2" fmla="*/ 1440160 h 1440160"/>
                <a:gd name="connsiteX3" fmla="*/ 0 w 576064"/>
                <a:gd name="connsiteY3" fmla="*/ 1080120 h 1440160"/>
                <a:gd name="connsiteX4" fmla="*/ 0 w 576064"/>
                <a:gd name="connsiteY4" fmla="*/ 0 h 1440160"/>
                <a:gd name="connsiteX0" fmla="*/ 0 w 576064"/>
                <a:gd name="connsiteY0" fmla="*/ 0 h 1512168"/>
                <a:gd name="connsiteX1" fmla="*/ 576064 w 576064"/>
                <a:gd name="connsiteY1" fmla="*/ 0 h 1512168"/>
                <a:gd name="connsiteX2" fmla="*/ 504056 w 576064"/>
                <a:gd name="connsiteY2" fmla="*/ 1512168 h 1512168"/>
                <a:gd name="connsiteX3" fmla="*/ 0 w 576064"/>
                <a:gd name="connsiteY3" fmla="*/ 1080120 h 1512168"/>
                <a:gd name="connsiteX4" fmla="*/ 0 w 576064"/>
                <a:gd name="connsiteY4" fmla="*/ 0 h 1512168"/>
                <a:gd name="connsiteX0" fmla="*/ 0 w 504056"/>
                <a:gd name="connsiteY0" fmla="*/ 0 h 1512168"/>
                <a:gd name="connsiteX1" fmla="*/ 504056 w 504056"/>
                <a:gd name="connsiteY1" fmla="*/ 360040 h 1512168"/>
                <a:gd name="connsiteX2" fmla="*/ 504056 w 504056"/>
                <a:gd name="connsiteY2" fmla="*/ 1512168 h 1512168"/>
                <a:gd name="connsiteX3" fmla="*/ 0 w 504056"/>
                <a:gd name="connsiteY3" fmla="*/ 1080120 h 1512168"/>
                <a:gd name="connsiteX4" fmla="*/ 0 w 504056"/>
                <a:gd name="connsiteY4" fmla="*/ 0 h 151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056" h="1512168">
                  <a:moveTo>
                    <a:pt x="0" y="0"/>
                  </a:moveTo>
                  <a:lnTo>
                    <a:pt x="504056" y="360040"/>
                  </a:lnTo>
                  <a:lnTo>
                    <a:pt x="504056" y="1512168"/>
                  </a:lnTo>
                  <a:lnTo>
                    <a:pt x="0" y="10801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3" name="Forma livre 12"/>
            <p:cNvSpPr/>
            <p:nvPr/>
          </p:nvSpPr>
          <p:spPr>
            <a:xfrm>
              <a:off x="5364489" y="2852275"/>
              <a:ext cx="1079528" cy="2953088"/>
            </a:xfrm>
            <a:custGeom>
              <a:avLst/>
              <a:gdLst>
                <a:gd name="connsiteX0" fmla="*/ 0 w 576064"/>
                <a:gd name="connsiteY0" fmla="*/ 0 h 1440160"/>
                <a:gd name="connsiteX1" fmla="*/ 576064 w 576064"/>
                <a:gd name="connsiteY1" fmla="*/ 0 h 1440160"/>
                <a:gd name="connsiteX2" fmla="*/ 576064 w 576064"/>
                <a:gd name="connsiteY2" fmla="*/ 1440160 h 1440160"/>
                <a:gd name="connsiteX3" fmla="*/ 0 w 576064"/>
                <a:gd name="connsiteY3" fmla="*/ 1440160 h 1440160"/>
                <a:gd name="connsiteX4" fmla="*/ 0 w 576064"/>
                <a:gd name="connsiteY4" fmla="*/ 0 h 1440160"/>
                <a:gd name="connsiteX0" fmla="*/ 0 w 576064"/>
                <a:gd name="connsiteY0" fmla="*/ 0 h 1440160"/>
                <a:gd name="connsiteX1" fmla="*/ 576064 w 576064"/>
                <a:gd name="connsiteY1" fmla="*/ 0 h 1440160"/>
                <a:gd name="connsiteX2" fmla="*/ 576064 w 576064"/>
                <a:gd name="connsiteY2" fmla="*/ 1440160 h 1440160"/>
                <a:gd name="connsiteX3" fmla="*/ 0 w 576064"/>
                <a:gd name="connsiteY3" fmla="*/ 1080120 h 1440160"/>
                <a:gd name="connsiteX4" fmla="*/ 0 w 576064"/>
                <a:gd name="connsiteY4" fmla="*/ 0 h 1440160"/>
                <a:gd name="connsiteX0" fmla="*/ 0 w 576064"/>
                <a:gd name="connsiteY0" fmla="*/ 0 h 1512168"/>
                <a:gd name="connsiteX1" fmla="*/ 576064 w 576064"/>
                <a:gd name="connsiteY1" fmla="*/ 0 h 1512168"/>
                <a:gd name="connsiteX2" fmla="*/ 504056 w 576064"/>
                <a:gd name="connsiteY2" fmla="*/ 1512168 h 1512168"/>
                <a:gd name="connsiteX3" fmla="*/ 0 w 576064"/>
                <a:gd name="connsiteY3" fmla="*/ 1080120 h 1512168"/>
                <a:gd name="connsiteX4" fmla="*/ 0 w 576064"/>
                <a:gd name="connsiteY4" fmla="*/ 0 h 1512168"/>
                <a:gd name="connsiteX0" fmla="*/ 0 w 504056"/>
                <a:gd name="connsiteY0" fmla="*/ 0 h 1512168"/>
                <a:gd name="connsiteX1" fmla="*/ 504056 w 504056"/>
                <a:gd name="connsiteY1" fmla="*/ 360040 h 1512168"/>
                <a:gd name="connsiteX2" fmla="*/ 504056 w 504056"/>
                <a:gd name="connsiteY2" fmla="*/ 1512168 h 1512168"/>
                <a:gd name="connsiteX3" fmla="*/ 0 w 504056"/>
                <a:gd name="connsiteY3" fmla="*/ 1080120 h 1512168"/>
                <a:gd name="connsiteX4" fmla="*/ 0 w 504056"/>
                <a:gd name="connsiteY4" fmla="*/ 0 h 151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4056" h="1512168">
                  <a:moveTo>
                    <a:pt x="0" y="0"/>
                  </a:moveTo>
                  <a:lnTo>
                    <a:pt x="504056" y="360040"/>
                  </a:lnTo>
                  <a:lnTo>
                    <a:pt x="504056" y="1512168"/>
                  </a:lnTo>
                  <a:lnTo>
                    <a:pt x="0" y="10801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15" name="Conector reto 14"/>
            <p:cNvCxnSpPr/>
            <p:nvPr/>
          </p:nvCxnSpPr>
          <p:spPr>
            <a:xfrm flipV="1">
              <a:off x="2411662" y="2564904"/>
              <a:ext cx="3745010" cy="1295548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>
            <a:xfrm flipV="1">
              <a:off x="2411662" y="3285712"/>
              <a:ext cx="4895978" cy="727158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>
            <a:xfrm>
              <a:off x="2411662" y="4373274"/>
              <a:ext cx="4680073" cy="1648014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669" name="CaixaDeTexto 21"/>
            <p:cNvSpPr txBox="1">
              <a:spLocks noChangeArrowheads="1"/>
            </p:cNvSpPr>
            <p:nvPr/>
          </p:nvSpPr>
          <p:spPr bwMode="auto">
            <a:xfrm>
              <a:off x="7164288" y="4941168"/>
              <a:ext cx="71051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dirty="0"/>
                <a:t>Terra</a:t>
              </a:r>
            </a:p>
          </p:txBody>
        </p:sp>
      </p:grpSp>
      <p:sp>
        <p:nvSpPr>
          <p:cNvPr id="19" name="CaixaDeTexto 5"/>
          <p:cNvSpPr txBox="1">
            <a:spLocks noChangeArrowheads="1"/>
          </p:cNvSpPr>
          <p:nvPr/>
        </p:nvSpPr>
        <p:spPr bwMode="auto">
          <a:xfrm>
            <a:off x="117475" y="194191"/>
            <a:ext cx="85725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>
                <a:latin typeface="+mj-lt"/>
              </a:rPr>
              <a:t>Classificação da onda quanto ao sentido de propagação</a:t>
            </a:r>
            <a:r>
              <a:rPr lang="pt-BR" altLang="pt-BR" sz="3600" dirty="0">
                <a:latin typeface="+mj-l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xmlns="" val="76969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4" name="Grupo 6"/>
          <p:cNvGrpSpPr>
            <a:grpSpLocks/>
          </p:cNvGrpSpPr>
          <p:nvPr/>
        </p:nvGrpSpPr>
        <p:grpSpPr bwMode="auto">
          <a:xfrm>
            <a:off x="213824" y="1988840"/>
            <a:ext cx="8750789" cy="4355726"/>
            <a:chOff x="459160" y="3703384"/>
            <a:chExt cx="7375880" cy="2737586"/>
          </a:xfrm>
        </p:grpSpPr>
        <p:pic>
          <p:nvPicPr>
            <p:cNvPr id="10246" name="Picture 2" descr="File:Wave in a rop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160" y="3708648"/>
              <a:ext cx="5752256" cy="2732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7" name="Picture 2" descr="File:Wave in a rope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35051"/>
            <a:stretch>
              <a:fillRect/>
            </a:stretch>
          </p:blipFill>
          <p:spPr bwMode="auto">
            <a:xfrm flipH="1">
              <a:off x="4099008" y="3703384"/>
              <a:ext cx="3736032" cy="2732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43" name="Retângulo 11"/>
          <p:cNvSpPr>
            <a:spLocks noChangeArrowheads="1"/>
          </p:cNvSpPr>
          <p:nvPr/>
        </p:nvSpPr>
        <p:spPr bwMode="auto">
          <a:xfrm>
            <a:off x="179512" y="1484313"/>
            <a:ext cx="8785101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800" dirty="0">
                <a:latin typeface="+mn-lt"/>
              </a:rPr>
              <a:t>Vamos supor que uma pessoa segure uma das extremidades de uma corda e que essa pessoa passe a fazer movimentos para cima e para baixo com a sua </a:t>
            </a:r>
            <a:r>
              <a:rPr lang="pt-BR" altLang="pt-BR" sz="2800" dirty="0" smtClean="0">
                <a:latin typeface="+mn-lt"/>
              </a:rPr>
              <a:t>mão.</a:t>
            </a:r>
            <a:r>
              <a:rPr lang="pt-BR" altLang="pt-BR" sz="2800" dirty="0">
                <a:latin typeface="+mn-lt"/>
              </a:rPr>
              <a:t> </a:t>
            </a:r>
            <a:br>
              <a:rPr lang="pt-BR" altLang="pt-BR" sz="2800" dirty="0">
                <a:latin typeface="+mn-lt"/>
              </a:rPr>
            </a:br>
            <a:endParaRPr lang="pt-BR" altLang="pt-BR" sz="2800" dirty="0">
              <a:latin typeface="+mn-l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9556" y="178414"/>
            <a:ext cx="8229600" cy="1143000"/>
          </a:xfrm>
        </p:spPr>
        <p:txBody>
          <a:bodyPr/>
          <a:lstStyle/>
          <a:p>
            <a:pPr algn="just"/>
            <a:r>
              <a:rPr lang="pt-BR" sz="5400" b="1" dirty="0" smtClean="0"/>
              <a:t>Ondulatória</a:t>
            </a:r>
            <a:endParaRPr lang="pt-BR" sz="5400" b="1" dirty="0"/>
          </a:p>
        </p:txBody>
      </p:sp>
    </p:spTree>
    <p:extLst>
      <p:ext uri="{BB962C8B-B14F-4D97-AF65-F5344CB8AC3E}">
        <p14:creationId xmlns:p14="http://schemas.microsoft.com/office/powerpoint/2010/main" xmlns="" val="238929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tângulo 3"/>
          <p:cNvSpPr>
            <a:spLocks noChangeArrowheads="1"/>
          </p:cNvSpPr>
          <p:nvPr/>
        </p:nvSpPr>
        <p:spPr bwMode="auto">
          <a:xfrm>
            <a:off x="25333" y="1055747"/>
            <a:ext cx="882015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800" dirty="0" smtClean="0">
                <a:latin typeface="+mn-lt"/>
              </a:rPr>
              <a:t>Os </a:t>
            </a:r>
            <a:r>
              <a:rPr lang="pt-BR" altLang="pt-BR" sz="2800" dirty="0">
                <a:latin typeface="+mn-lt"/>
              </a:rPr>
              <a:t>movimentos da mão da pessoa irão provocar uma sucessão de ondas senoidais que passarão pela corda com velocidade de intensidade V, conforme a ilustração </a:t>
            </a:r>
            <a:r>
              <a:rPr lang="pt-BR" altLang="pt-BR" sz="2800" dirty="0" smtClean="0">
                <a:latin typeface="+mn-lt"/>
              </a:rPr>
              <a:t>abaixo:</a:t>
            </a:r>
            <a:endParaRPr lang="pt-BR" altLang="pt-BR" sz="2800" dirty="0">
              <a:latin typeface="+mn-lt"/>
            </a:endParaRPr>
          </a:p>
        </p:txBody>
      </p:sp>
      <p:pic>
        <p:nvPicPr>
          <p:cNvPr id="11268" name="Picture 2" descr="File:Wave in a ro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3899" y="2396651"/>
            <a:ext cx="8515317" cy="404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CaixaDeTexto 7"/>
          <p:cNvSpPr txBox="1">
            <a:spLocks noChangeArrowheads="1"/>
          </p:cNvSpPr>
          <p:nvPr/>
        </p:nvSpPr>
        <p:spPr bwMode="auto">
          <a:xfrm>
            <a:off x="3929931" y="5800501"/>
            <a:ext cx="270202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400" b="1" dirty="0" smtClean="0">
                <a:latin typeface="+mn-lt"/>
              </a:rPr>
              <a:t>Direção </a:t>
            </a:r>
            <a:r>
              <a:rPr lang="pt-BR" altLang="pt-BR" sz="2400" b="1" dirty="0">
                <a:latin typeface="+mn-lt"/>
              </a:rPr>
              <a:t>de vibração</a:t>
            </a:r>
          </a:p>
        </p:txBody>
      </p:sp>
      <p:cxnSp>
        <p:nvCxnSpPr>
          <p:cNvPr id="10" name="Conector de seta reta 9"/>
          <p:cNvCxnSpPr/>
          <p:nvPr/>
        </p:nvCxnSpPr>
        <p:spPr>
          <a:xfrm>
            <a:off x="3706220" y="4293096"/>
            <a:ext cx="6492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5087938" y="5085184"/>
            <a:ext cx="0" cy="6492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6156176" y="4437484"/>
            <a:ext cx="0" cy="6477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3" name="CaixaDeTexto 14"/>
          <p:cNvSpPr txBox="1">
            <a:spLocks noChangeArrowheads="1"/>
          </p:cNvSpPr>
          <p:nvPr/>
        </p:nvSpPr>
        <p:spPr bwMode="auto">
          <a:xfrm>
            <a:off x="3779912" y="4437484"/>
            <a:ext cx="3545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800" b="1" dirty="0">
                <a:latin typeface="+mn-lt"/>
              </a:rPr>
              <a:t>v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04" y="29689"/>
            <a:ext cx="8229600" cy="1143000"/>
          </a:xfrm>
        </p:spPr>
        <p:txBody>
          <a:bodyPr/>
          <a:lstStyle/>
          <a:p>
            <a:pPr algn="just"/>
            <a:r>
              <a:rPr lang="pt-BR" sz="5400" b="1" dirty="0" smtClean="0"/>
              <a:t>Ondulatória</a:t>
            </a:r>
            <a:endParaRPr lang="pt-BR" sz="5400" b="1" dirty="0"/>
          </a:p>
        </p:txBody>
      </p:sp>
      <p:sp>
        <p:nvSpPr>
          <p:cNvPr id="3" name="Retângulo 2"/>
          <p:cNvSpPr/>
          <p:nvPr/>
        </p:nvSpPr>
        <p:spPr>
          <a:xfrm>
            <a:off x="2668866" y="3722235"/>
            <a:ext cx="31068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pt-BR" altLang="pt-BR" sz="2400" b="1" dirty="0">
                <a:latin typeface="+mn-lt"/>
              </a:rPr>
              <a:t>Direção de propagação</a:t>
            </a:r>
          </a:p>
        </p:txBody>
      </p:sp>
    </p:spTree>
    <p:extLst>
      <p:ext uri="{BB962C8B-B14F-4D97-AF65-F5344CB8AC3E}">
        <p14:creationId xmlns:p14="http://schemas.microsoft.com/office/powerpoint/2010/main" xmlns="" val="232791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Espaço Reservado para Conteúdo 2"/>
          <p:cNvSpPr>
            <a:spLocks noGrp="1"/>
          </p:cNvSpPr>
          <p:nvPr>
            <p:ph idx="1"/>
          </p:nvPr>
        </p:nvSpPr>
        <p:spPr>
          <a:xfrm>
            <a:off x="161508" y="74274"/>
            <a:ext cx="8677275" cy="1684337"/>
          </a:xfr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pt-BR" altLang="pt-BR" b="1" dirty="0" smtClean="0"/>
              <a:t>PERÍODO (T)</a:t>
            </a:r>
          </a:p>
          <a:p>
            <a:pPr marL="0" indent="0" algn="just">
              <a:buNone/>
            </a:pPr>
            <a:r>
              <a:rPr lang="pt-BR" altLang="pt-BR" dirty="0" smtClean="0"/>
              <a:t>O intervalo de tempo que é necessário para que um ponto vibrante percorrer um ciclo completo</a:t>
            </a:r>
            <a:r>
              <a:rPr lang="pt-BR" altLang="pt-BR" b="1" dirty="0" smtClean="0"/>
              <a:t>.</a:t>
            </a:r>
            <a:r>
              <a:rPr lang="pt-BR" altLang="pt-BR" dirty="0" smtClean="0"/>
              <a:t> </a:t>
            </a:r>
          </a:p>
        </p:txBody>
      </p:sp>
      <p:grpSp>
        <p:nvGrpSpPr>
          <p:cNvPr id="12292" name="Grupo 39"/>
          <p:cNvGrpSpPr>
            <a:grpSpLocks/>
          </p:cNvGrpSpPr>
          <p:nvPr/>
        </p:nvGrpSpPr>
        <p:grpSpPr bwMode="auto">
          <a:xfrm>
            <a:off x="1475656" y="1792165"/>
            <a:ext cx="6624736" cy="4949203"/>
            <a:chOff x="2555776" y="2924944"/>
            <a:chExt cx="4392488" cy="3528392"/>
          </a:xfrm>
        </p:grpSpPr>
        <p:sp>
          <p:nvSpPr>
            <p:cNvPr id="37" name="Retângulo 36"/>
            <p:cNvSpPr/>
            <p:nvPr/>
          </p:nvSpPr>
          <p:spPr>
            <a:xfrm>
              <a:off x="2555776" y="2924944"/>
              <a:ext cx="4392488" cy="352839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5" name="Forma livre 4"/>
            <p:cNvSpPr/>
            <p:nvPr/>
          </p:nvSpPr>
          <p:spPr>
            <a:xfrm>
              <a:off x="3752717" y="3266197"/>
              <a:ext cx="2593901" cy="2757002"/>
            </a:xfrm>
            <a:custGeom>
              <a:avLst/>
              <a:gdLst>
                <a:gd name="connsiteX0" fmla="*/ 0 w 2593075"/>
                <a:gd name="connsiteY0" fmla="*/ 1387523 h 2756848"/>
                <a:gd name="connsiteX1" fmla="*/ 272956 w 2593075"/>
                <a:gd name="connsiteY1" fmla="*/ 295702 h 2756848"/>
                <a:gd name="connsiteX2" fmla="*/ 409433 w 2593075"/>
                <a:gd name="connsiteY2" fmla="*/ 377588 h 2756848"/>
                <a:gd name="connsiteX3" fmla="*/ 832514 w 2593075"/>
                <a:gd name="connsiteY3" fmla="*/ 2329218 h 2756848"/>
                <a:gd name="connsiteX4" fmla="*/ 1009935 w 2593075"/>
                <a:gd name="connsiteY4" fmla="*/ 2424752 h 2756848"/>
                <a:gd name="connsiteX5" fmla="*/ 1501254 w 2593075"/>
                <a:gd name="connsiteY5" fmla="*/ 336645 h 2756848"/>
                <a:gd name="connsiteX6" fmla="*/ 1692323 w 2593075"/>
                <a:gd name="connsiteY6" fmla="*/ 404884 h 2756848"/>
                <a:gd name="connsiteX7" fmla="*/ 2115403 w 2593075"/>
                <a:gd name="connsiteY7" fmla="*/ 2465696 h 2756848"/>
                <a:gd name="connsiteX8" fmla="*/ 2361063 w 2593075"/>
                <a:gd name="connsiteY8" fmla="*/ 2124502 h 2756848"/>
                <a:gd name="connsiteX9" fmla="*/ 2593075 w 2593075"/>
                <a:gd name="connsiteY9" fmla="*/ 1005385 h 2756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93075" h="2756848">
                  <a:moveTo>
                    <a:pt x="0" y="1387523"/>
                  </a:moveTo>
                  <a:cubicBezTo>
                    <a:pt x="102358" y="925773"/>
                    <a:pt x="204717" y="464024"/>
                    <a:pt x="272956" y="295702"/>
                  </a:cubicBezTo>
                  <a:cubicBezTo>
                    <a:pt x="341195" y="127380"/>
                    <a:pt x="316173" y="38669"/>
                    <a:pt x="409433" y="377588"/>
                  </a:cubicBezTo>
                  <a:cubicBezTo>
                    <a:pt x="502693" y="716507"/>
                    <a:pt x="732430" y="1988024"/>
                    <a:pt x="832514" y="2329218"/>
                  </a:cubicBezTo>
                  <a:cubicBezTo>
                    <a:pt x="932598" y="2670412"/>
                    <a:pt x="898478" y="2756848"/>
                    <a:pt x="1009935" y="2424752"/>
                  </a:cubicBezTo>
                  <a:cubicBezTo>
                    <a:pt x="1121392" y="2092657"/>
                    <a:pt x="1387523" y="673290"/>
                    <a:pt x="1501254" y="336645"/>
                  </a:cubicBezTo>
                  <a:cubicBezTo>
                    <a:pt x="1614985" y="0"/>
                    <a:pt x="1589965" y="50042"/>
                    <a:pt x="1692323" y="404884"/>
                  </a:cubicBezTo>
                  <a:cubicBezTo>
                    <a:pt x="1794681" y="759726"/>
                    <a:pt x="2003946" y="2179093"/>
                    <a:pt x="2115403" y="2465696"/>
                  </a:cubicBezTo>
                  <a:cubicBezTo>
                    <a:pt x="2226860" y="2752299"/>
                    <a:pt x="2281451" y="2367887"/>
                    <a:pt x="2361063" y="2124502"/>
                  </a:cubicBezTo>
                  <a:cubicBezTo>
                    <a:pt x="2440675" y="1881117"/>
                    <a:pt x="2516875" y="1443251"/>
                    <a:pt x="2593075" y="1005385"/>
                  </a:cubicBezTo>
                </a:path>
              </a:pathLst>
            </a:cu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12295" name="CaixaDeTexto 5"/>
            <p:cNvSpPr txBox="1">
              <a:spLocks noChangeArrowheads="1"/>
            </p:cNvSpPr>
            <p:nvPr/>
          </p:nvSpPr>
          <p:spPr bwMode="auto">
            <a:xfrm>
              <a:off x="3938250" y="3016258"/>
              <a:ext cx="906833" cy="285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2000" b="1" dirty="0" smtClean="0">
                  <a:solidFill>
                    <a:schemeClr val="bg1"/>
                  </a:solidFill>
                </a:rPr>
                <a:t>PERÍODO</a:t>
              </a:r>
              <a:endParaRPr lang="pt-BR" altLang="pt-BR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2298" name="CaixaDeTexto 8"/>
            <p:cNvSpPr txBox="1">
              <a:spLocks noChangeArrowheads="1"/>
            </p:cNvSpPr>
            <p:nvPr/>
          </p:nvSpPr>
          <p:spPr bwMode="auto">
            <a:xfrm>
              <a:off x="4732517" y="5559012"/>
              <a:ext cx="1303408" cy="504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pt-BR" altLang="pt-BR" sz="2000" b="1">
                  <a:solidFill>
                    <a:schemeClr val="bg1"/>
                  </a:solidFill>
                </a:rPr>
                <a:t>ALTERNAÇÃO</a:t>
              </a:r>
            </a:p>
            <a:p>
              <a:pPr algn="ctr" eaLnBrk="1" hangingPunct="1"/>
              <a:r>
                <a:rPr lang="pt-BR" altLang="pt-BR" sz="2000" b="1">
                  <a:solidFill>
                    <a:schemeClr val="bg1"/>
                  </a:solidFill>
                </a:rPr>
                <a:t>NEGATIVA</a:t>
              </a:r>
            </a:p>
          </p:txBody>
        </p:sp>
        <p:cxnSp>
          <p:nvCxnSpPr>
            <p:cNvPr id="12" name="Conector reto 11"/>
            <p:cNvCxnSpPr>
              <a:endCxn id="12299" idx="3"/>
            </p:cNvCxnSpPr>
            <p:nvPr/>
          </p:nvCxnSpPr>
          <p:spPr>
            <a:xfrm>
              <a:off x="3132023" y="4653428"/>
              <a:ext cx="3187609" cy="2857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/>
            <p:cNvCxnSpPr/>
            <p:nvPr/>
          </p:nvCxnSpPr>
          <p:spPr>
            <a:xfrm flipV="1">
              <a:off x="3203458" y="3285244"/>
              <a:ext cx="0" cy="1368184"/>
            </a:xfrm>
            <a:prstGeom prst="straightConnector1">
              <a:avLst/>
            </a:prstGeom>
            <a:ln>
              <a:solidFill>
                <a:srgbClr val="00206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>
            <a:xfrm>
              <a:off x="3203458" y="3285244"/>
              <a:ext cx="57624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>
            <a:xfrm>
              <a:off x="3779704" y="3285244"/>
              <a:ext cx="0" cy="2880805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/>
            <p:cNvCxnSpPr/>
            <p:nvPr/>
          </p:nvCxnSpPr>
          <p:spPr>
            <a:xfrm>
              <a:off x="3779704" y="3285244"/>
              <a:ext cx="1223927" cy="0"/>
            </a:xfrm>
            <a:prstGeom prst="straightConnector1">
              <a:avLst/>
            </a:prstGeom>
            <a:ln>
              <a:solidFill>
                <a:srgbClr val="00206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>
            <a:xfrm>
              <a:off x="5003631" y="3285244"/>
              <a:ext cx="0" cy="1152322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/>
            <p:cNvCxnSpPr>
              <a:stCxn id="12299" idx="3"/>
            </p:cNvCxnSpPr>
            <p:nvPr/>
          </p:nvCxnSpPr>
          <p:spPr>
            <a:xfrm flipH="1">
              <a:off x="6300582" y="4681998"/>
              <a:ext cx="19049" cy="1411039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07" name="CaixaDeTexto 31"/>
            <p:cNvSpPr txBox="1">
              <a:spLocks noChangeArrowheads="1"/>
            </p:cNvSpPr>
            <p:nvPr/>
          </p:nvSpPr>
          <p:spPr bwMode="auto">
            <a:xfrm>
              <a:off x="4499992" y="6063679"/>
              <a:ext cx="124425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pt-BR" altLang="pt-BR" sz="1200" b="1" dirty="0">
                  <a:solidFill>
                    <a:schemeClr val="bg1"/>
                  </a:solidFill>
                </a:rPr>
                <a:t>UM SEGUNDO</a:t>
              </a:r>
            </a:p>
          </p:txBody>
        </p:sp>
        <p:cxnSp>
          <p:nvCxnSpPr>
            <p:cNvPr id="34" name="Conector de seta reta 33"/>
            <p:cNvCxnSpPr/>
            <p:nvPr/>
          </p:nvCxnSpPr>
          <p:spPr>
            <a:xfrm>
              <a:off x="3779704" y="6050182"/>
              <a:ext cx="2520878" cy="0"/>
            </a:xfrm>
            <a:prstGeom prst="straightConnector1">
              <a:avLst/>
            </a:prstGeom>
            <a:ln>
              <a:solidFill>
                <a:srgbClr val="002060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de seta reta 35"/>
            <p:cNvCxnSpPr/>
            <p:nvPr/>
          </p:nvCxnSpPr>
          <p:spPr>
            <a:xfrm flipH="1">
              <a:off x="3987660" y="3861404"/>
              <a:ext cx="368290" cy="350776"/>
            </a:xfrm>
            <a:prstGeom prst="straightConnector1">
              <a:avLst/>
            </a:prstGeom>
            <a:ln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de seta reta 37"/>
            <p:cNvCxnSpPr/>
            <p:nvPr/>
          </p:nvCxnSpPr>
          <p:spPr>
            <a:xfrm flipH="1" flipV="1">
              <a:off x="4643280" y="5085152"/>
              <a:ext cx="360352" cy="504736"/>
            </a:xfrm>
            <a:prstGeom prst="straightConnector1">
              <a:avLst/>
            </a:prstGeom>
            <a:ln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99" name="CaixaDeTexto 9"/>
            <p:cNvSpPr txBox="1">
              <a:spLocks noChangeArrowheads="1"/>
            </p:cNvSpPr>
            <p:nvPr/>
          </p:nvSpPr>
          <p:spPr bwMode="auto">
            <a:xfrm>
              <a:off x="5904740" y="4681998"/>
              <a:ext cx="727210" cy="504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pt-BR" altLang="pt-BR" sz="2000" b="1" dirty="0">
                  <a:solidFill>
                    <a:schemeClr val="bg1"/>
                  </a:solidFill>
                </a:rPr>
                <a:t>EIXO</a:t>
              </a:r>
            </a:p>
            <a:p>
              <a:pPr algn="ctr" eaLnBrk="1" hangingPunct="1"/>
              <a:r>
                <a:rPr lang="pt-BR" altLang="pt-BR" sz="2000" b="1" dirty="0">
                  <a:solidFill>
                    <a:schemeClr val="bg1"/>
                  </a:solidFill>
                </a:rPr>
                <a:t>TEMPO</a:t>
              </a:r>
            </a:p>
          </p:txBody>
        </p:sp>
        <p:sp>
          <p:nvSpPr>
            <p:cNvPr id="12296" name="CaixaDeTexto 6"/>
            <p:cNvSpPr txBox="1">
              <a:spLocks noChangeArrowheads="1"/>
            </p:cNvSpPr>
            <p:nvPr/>
          </p:nvSpPr>
          <p:spPr bwMode="auto">
            <a:xfrm>
              <a:off x="4028308" y="3406565"/>
              <a:ext cx="1303408" cy="504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pt-BR" altLang="pt-BR" sz="2000" b="1" dirty="0">
                  <a:solidFill>
                    <a:schemeClr val="bg1"/>
                  </a:solidFill>
                </a:rPr>
                <a:t>ALTERNAÇÃO</a:t>
              </a:r>
            </a:p>
            <a:p>
              <a:pPr algn="ctr" eaLnBrk="1" hangingPunct="1"/>
              <a:r>
                <a:rPr lang="pt-BR" altLang="pt-BR" sz="2000" b="1" dirty="0">
                  <a:solidFill>
                    <a:schemeClr val="bg1"/>
                  </a:solidFill>
                </a:rPr>
                <a:t>POSITIVA</a:t>
              </a:r>
            </a:p>
          </p:txBody>
        </p:sp>
        <p:sp>
          <p:nvSpPr>
            <p:cNvPr id="12297" name="CaixaDeTexto 7"/>
            <p:cNvSpPr txBox="1">
              <a:spLocks noChangeArrowheads="1"/>
            </p:cNvSpPr>
            <p:nvPr/>
          </p:nvSpPr>
          <p:spPr bwMode="auto">
            <a:xfrm>
              <a:off x="2610850" y="3872081"/>
              <a:ext cx="1116216" cy="285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pt-BR" altLang="pt-BR" sz="2000" b="1" dirty="0">
                  <a:solidFill>
                    <a:schemeClr val="bg1"/>
                  </a:solidFill>
                </a:rPr>
                <a:t>AMPLITUDE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98550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Espaço Reservado para Conteúdo 2"/>
          <p:cNvSpPr>
            <a:spLocks noGrp="1"/>
          </p:cNvSpPr>
          <p:nvPr>
            <p:ph idx="1"/>
          </p:nvPr>
        </p:nvSpPr>
        <p:spPr>
          <a:xfrm>
            <a:off x="31917" y="188640"/>
            <a:ext cx="8229600" cy="4525963"/>
          </a:xfrm>
        </p:spPr>
        <p:txBody>
          <a:bodyPr/>
          <a:lstStyle/>
          <a:p>
            <a:pPr algn="just">
              <a:buFont typeface="Arial" panose="020B0604020202020204" pitchFamily="34" charset="0"/>
              <a:buNone/>
            </a:pPr>
            <a:r>
              <a:rPr lang="pt-BR" altLang="pt-BR" b="1" dirty="0" smtClean="0"/>
              <a:t>FREQUÊNCIA (f)</a:t>
            </a:r>
          </a:p>
          <a:p>
            <a:pPr marL="0" indent="0" algn="just">
              <a:buNone/>
            </a:pPr>
            <a:r>
              <a:rPr lang="pt-BR" altLang="pt-BR" dirty="0" smtClean="0"/>
              <a:t>O número de ciclos feitos por um ponto vibrante na unidade de tempo</a:t>
            </a:r>
            <a:r>
              <a:rPr lang="pt-BR" altLang="pt-BR" b="1" dirty="0" smtClean="0"/>
              <a:t>. </a:t>
            </a:r>
            <a:endParaRPr lang="pt-BR" altLang="pt-BR" dirty="0" smtClean="0"/>
          </a:p>
        </p:txBody>
      </p:sp>
      <p:grpSp>
        <p:nvGrpSpPr>
          <p:cNvPr id="13316" name="Grupo 15"/>
          <p:cNvGrpSpPr>
            <a:grpSpLocks/>
          </p:cNvGrpSpPr>
          <p:nvPr/>
        </p:nvGrpSpPr>
        <p:grpSpPr bwMode="auto">
          <a:xfrm>
            <a:off x="467544" y="1700808"/>
            <a:ext cx="8208912" cy="5040560"/>
            <a:chOff x="1456606" y="3356992"/>
            <a:chExt cx="5904656" cy="3312368"/>
          </a:xfrm>
        </p:grpSpPr>
        <p:sp>
          <p:nvSpPr>
            <p:cNvPr id="15" name="Retângulo 14"/>
            <p:cNvSpPr/>
            <p:nvPr/>
          </p:nvSpPr>
          <p:spPr>
            <a:xfrm>
              <a:off x="1456606" y="3356992"/>
              <a:ext cx="5904656" cy="33123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5" name="Forma livre 4"/>
            <p:cNvSpPr/>
            <p:nvPr/>
          </p:nvSpPr>
          <p:spPr>
            <a:xfrm>
              <a:off x="1723340" y="4439943"/>
              <a:ext cx="5344197" cy="1894369"/>
            </a:xfrm>
            <a:custGeom>
              <a:avLst/>
              <a:gdLst>
                <a:gd name="connsiteX0" fmla="*/ 0 w 5343525"/>
                <a:gd name="connsiteY0" fmla="*/ 84138 h 1893888"/>
                <a:gd name="connsiteX1" fmla="*/ 266700 w 5343525"/>
                <a:gd name="connsiteY1" fmla="*/ 255588 h 1893888"/>
                <a:gd name="connsiteX2" fmla="*/ 666750 w 5343525"/>
                <a:gd name="connsiteY2" fmla="*/ 1617663 h 1893888"/>
                <a:gd name="connsiteX3" fmla="*/ 962025 w 5343525"/>
                <a:gd name="connsiteY3" fmla="*/ 1836738 h 1893888"/>
                <a:gd name="connsiteX4" fmla="*/ 1209675 w 5343525"/>
                <a:gd name="connsiteY4" fmla="*/ 1541463 h 1893888"/>
                <a:gd name="connsiteX5" fmla="*/ 1571625 w 5343525"/>
                <a:gd name="connsiteY5" fmla="*/ 236538 h 1893888"/>
                <a:gd name="connsiteX6" fmla="*/ 1962150 w 5343525"/>
                <a:gd name="connsiteY6" fmla="*/ 131763 h 1893888"/>
                <a:gd name="connsiteX7" fmla="*/ 2200275 w 5343525"/>
                <a:gd name="connsiteY7" fmla="*/ 703263 h 1893888"/>
                <a:gd name="connsiteX8" fmla="*/ 2495550 w 5343525"/>
                <a:gd name="connsiteY8" fmla="*/ 1674813 h 1893888"/>
                <a:gd name="connsiteX9" fmla="*/ 2705100 w 5343525"/>
                <a:gd name="connsiteY9" fmla="*/ 1827213 h 1893888"/>
                <a:gd name="connsiteX10" fmla="*/ 2905125 w 5343525"/>
                <a:gd name="connsiteY10" fmla="*/ 1693863 h 1893888"/>
                <a:gd name="connsiteX11" fmla="*/ 3019425 w 5343525"/>
                <a:gd name="connsiteY11" fmla="*/ 1398588 h 1893888"/>
                <a:gd name="connsiteX12" fmla="*/ 3333750 w 5343525"/>
                <a:gd name="connsiteY12" fmla="*/ 303213 h 1893888"/>
                <a:gd name="connsiteX13" fmla="*/ 3829050 w 5343525"/>
                <a:gd name="connsiteY13" fmla="*/ 284163 h 1893888"/>
                <a:gd name="connsiteX14" fmla="*/ 4210050 w 5343525"/>
                <a:gd name="connsiteY14" fmla="*/ 1608138 h 1893888"/>
                <a:gd name="connsiteX15" fmla="*/ 4591050 w 5343525"/>
                <a:gd name="connsiteY15" fmla="*/ 1836738 h 1893888"/>
                <a:gd name="connsiteX16" fmla="*/ 4857750 w 5343525"/>
                <a:gd name="connsiteY16" fmla="*/ 1265238 h 1893888"/>
                <a:gd name="connsiteX17" fmla="*/ 5095875 w 5343525"/>
                <a:gd name="connsiteY17" fmla="*/ 331788 h 1893888"/>
                <a:gd name="connsiteX18" fmla="*/ 5343525 w 5343525"/>
                <a:gd name="connsiteY18" fmla="*/ 74613 h 189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43525" h="1893888">
                  <a:moveTo>
                    <a:pt x="0" y="84138"/>
                  </a:moveTo>
                  <a:cubicBezTo>
                    <a:pt x="77787" y="42069"/>
                    <a:pt x="155575" y="0"/>
                    <a:pt x="266700" y="255588"/>
                  </a:cubicBezTo>
                  <a:cubicBezTo>
                    <a:pt x="377825" y="511176"/>
                    <a:pt x="550863" y="1354138"/>
                    <a:pt x="666750" y="1617663"/>
                  </a:cubicBezTo>
                  <a:cubicBezTo>
                    <a:pt x="782638" y="1881188"/>
                    <a:pt x="871538" y="1849438"/>
                    <a:pt x="962025" y="1836738"/>
                  </a:cubicBezTo>
                  <a:cubicBezTo>
                    <a:pt x="1052512" y="1824038"/>
                    <a:pt x="1108075" y="1808163"/>
                    <a:pt x="1209675" y="1541463"/>
                  </a:cubicBezTo>
                  <a:cubicBezTo>
                    <a:pt x="1311275" y="1274763"/>
                    <a:pt x="1446213" y="471488"/>
                    <a:pt x="1571625" y="236538"/>
                  </a:cubicBezTo>
                  <a:cubicBezTo>
                    <a:pt x="1697037" y="1588"/>
                    <a:pt x="1857375" y="53976"/>
                    <a:pt x="1962150" y="131763"/>
                  </a:cubicBezTo>
                  <a:cubicBezTo>
                    <a:pt x="2066925" y="209551"/>
                    <a:pt x="2111375" y="446088"/>
                    <a:pt x="2200275" y="703263"/>
                  </a:cubicBezTo>
                  <a:cubicBezTo>
                    <a:pt x="2289175" y="960438"/>
                    <a:pt x="2411413" y="1487488"/>
                    <a:pt x="2495550" y="1674813"/>
                  </a:cubicBezTo>
                  <a:cubicBezTo>
                    <a:pt x="2579688" y="1862138"/>
                    <a:pt x="2636838" y="1824038"/>
                    <a:pt x="2705100" y="1827213"/>
                  </a:cubicBezTo>
                  <a:cubicBezTo>
                    <a:pt x="2773362" y="1830388"/>
                    <a:pt x="2852738" y="1765300"/>
                    <a:pt x="2905125" y="1693863"/>
                  </a:cubicBezTo>
                  <a:cubicBezTo>
                    <a:pt x="2957512" y="1622426"/>
                    <a:pt x="2947988" y="1630363"/>
                    <a:pt x="3019425" y="1398588"/>
                  </a:cubicBezTo>
                  <a:cubicBezTo>
                    <a:pt x="3090862" y="1166813"/>
                    <a:pt x="3198813" y="488951"/>
                    <a:pt x="3333750" y="303213"/>
                  </a:cubicBezTo>
                  <a:cubicBezTo>
                    <a:pt x="3468688" y="117476"/>
                    <a:pt x="3683000" y="66675"/>
                    <a:pt x="3829050" y="284163"/>
                  </a:cubicBezTo>
                  <a:cubicBezTo>
                    <a:pt x="3975100" y="501651"/>
                    <a:pt x="4083050" y="1349376"/>
                    <a:pt x="4210050" y="1608138"/>
                  </a:cubicBezTo>
                  <a:cubicBezTo>
                    <a:pt x="4337050" y="1866901"/>
                    <a:pt x="4483100" y="1893888"/>
                    <a:pt x="4591050" y="1836738"/>
                  </a:cubicBezTo>
                  <a:cubicBezTo>
                    <a:pt x="4699000" y="1779588"/>
                    <a:pt x="4773613" y="1516063"/>
                    <a:pt x="4857750" y="1265238"/>
                  </a:cubicBezTo>
                  <a:cubicBezTo>
                    <a:pt x="4941888" y="1014413"/>
                    <a:pt x="5014912" y="530226"/>
                    <a:pt x="5095875" y="331788"/>
                  </a:cubicBezTo>
                  <a:cubicBezTo>
                    <a:pt x="5176838" y="133350"/>
                    <a:pt x="5260181" y="103981"/>
                    <a:pt x="5343525" y="74613"/>
                  </a:cubicBezTo>
                </a:path>
              </a:pathLst>
            </a:cu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cxnSp>
          <p:nvCxnSpPr>
            <p:cNvPr id="7" name="Conector reto 6"/>
            <p:cNvCxnSpPr/>
            <p:nvPr/>
          </p:nvCxnSpPr>
          <p:spPr>
            <a:xfrm>
              <a:off x="1691586" y="4047730"/>
              <a:ext cx="5401355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>
            <a:xfrm>
              <a:off x="1710638" y="4033439"/>
              <a:ext cx="0" cy="43191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>
              <a:off x="3511090" y="4033439"/>
              <a:ext cx="0" cy="43191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>
              <a:off x="5292489" y="4033439"/>
              <a:ext cx="0" cy="43191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>
            <a:xfrm>
              <a:off x="7067537" y="4033439"/>
              <a:ext cx="0" cy="43191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tângulo 2"/>
          <p:cNvSpPr/>
          <p:nvPr/>
        </p:nvSpPr>
        <p:spPr>
          <a:xfrm flipH="1">
            <a:off x="1950655" y="2901233"/>
            <a:ext cx="2754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altLang="pt-BR" sz="3200" b="1" dirty="0"/>
              <a:t>1</a:t>
            </a:r>
            <a:endParaRPr lang="pt-BR" sz="3200" b="1" dirty="0"/>
          </a:p>
        </p:txBody>
      </p:sp>
      <p:sp>
        <p:nvSpPr>
          <p:cNvPr id="4" name="Retângulo 3"/>
          <p:cNvSpPr/>
          <p:nvPr/>
        </p:nvSpPr>
        <p:spPr>
          <a:xfrm>
            <a:off x="4470459" y="2901232"/>
            <a:ext cx="3724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3200" b="1" dirty="0"/>
              <a:t>2</a:t>
            </a:r>
            <a:endParaRPr lang="pt-BR" sz="3200" b="1" dirty="0"/>
          </a:p>
        </p:txBody>
      </p:sp>
      <p:sp>
        <p:nvSpPr>
          <p:cNvPr id="16" name="Retângulo 15"/>
          <p:cNvSpPr/>
          <p:nvPr/>
        </p:nvSpPr>
        <p:spPr>
          <a:xfrm>
            <a:off x="6947037" y="2901231"/>
            <a:ext cx="3724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3200" b="1" dirty="0" smtClean="0"/>
              <a:t>3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xmlns="" val="346936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1536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07504" y="188640"/>
                <a:ext cx="8784976" cy="4968875"/>
              </a:xfrm>
            </p:spPr>
            <p:txBody>
              <a:bodyPr/>
              <a:lstStyle/>
              <a:p>
                <a:pPr algn="just">
                  <a:buFont typeface="Arial" panose="020B0604020202020204" pitchFamily="34" charset="0"/>
                  <a:buNone/>
                </a:pPr>
                <a:r>
                  <a:rPr lang="pt-BR" altLang="pt-BR" b="1" dirty="0" smtClean="0"/>
                  <a:t>RELAÇÃO ENTRE FREQUÊNCIA  E PERÍODO</a:t>
                </a:r>
              </a:p>
              <a:p>
                <a:pPr algn="just">
                  <a:buFont typeface="Arial" panose="020B0604020202020204" pitchFamily="34" charset="0"/>
                  <a:buNone/>
                </a:pPr>
                <a:endParaRPr lang="pt-BR" altLang="pt-BR" b="1" dirty="0" smtClean="0"/>
              </a:p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altLang="pt-BR" sz="36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t-BR" altLang="pt-BR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pt-BR" sz="3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altLang="pt-BR" sz="3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pt-BR" altLang="pt-BR" sz="36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den>
                      </m:f>
                      <m:r>
                        <a:rPr lang="pt-BR" altLang="pt-BR" sz="3600" b="1" i="1" smtClean="0">
                          <a:latin typeface="Cambria Math" panose="02040503050406030204" pitchFamily="18" charset="0"/>
                        </a:rPr>
                        <m:t>                                 </m:t>
                      </m:r>
                      <m:r>
                        <a:rPr lang="pt-BR" altLang="pt-BR" sz="36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pt-BR" altLang="pt-BR" sz="36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pt-BR" sz="3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altLang="pt-BR" sz="3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pt-BR" altLang="pt-BR" sz="36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den>
                      </m:f>
                    </m:oMath>
                  </m:oMathPara>
                </a14:m>
                <a:r>
                  <a:rPr lang="pt-BR" altLang="pt-BR" dirty="0" smtClean="0"/>
                  <a:t/>
                </a:r>
                <a:br>
                  <a:rPr lang="pt-BR" altLang="pt-BR" dirty="0" smtClean="0"/>
                </a:br>
                <a:endParaRPr lang="pt-BR" altLang="pt-BR" dirty="0" smtClean="0"/>
              </a:p>
              <a:p>
                <a:pPr algn="just">
                  <a:buNone/>
                </a:pPr>
                <a:endParaRPr lang="pt-BR" altLang="pt-BR" dirty="0"/>
              </a:p>
              <a:p>
                <a:pPr algn="just">
                  <a:buNone/>
                </a:pPr>
                <a:r>
                  <a:rPr lang="pt-BR" altLang="pt-BR" b="1" dirty="0" smtClean="0"/>
                  <a:t>f(Hz)- </a:t>
                </a:r>
                <a:r>
                  <a:rPr lang="pt-BR" altLang="pt-BR" dirty="0" smtClean="0"/>
                  <a:t>Frequência em Hertz</a:t>
                </a:r>
              </a:p>
              <a:p>
                <a:pPr algn="just">
                  <a:buNone/>
                </a:pPr>
                <a:r>
                  <a:rPr lang="pt-BR" altLang="pt-BR" b="1" dirty="0" smtClean="0"/>
                  <a:t>T(s)-</a:t>
                </a:r>
                <a:r>
                  <a:rPr lang="pt-BR" altLang="pt-BR" dirty="0" smtClean="0"/>
                  <a:t> Tempo em segundo</a:t>
                </a:r>
              </a:p>
              <a:p>
                <a:pPr algn="just">
                  <a:buNone/>
                </a:pPr>
                <a:r>
                  <a:rPr lang="pt-BR" altLang="pt-BR" dirty="0" smtClean="0"/>
                  <a:t/>
                </a:r>
              </a:p>
              <a:p>
                <a:pPr algn="just">
                  <a:buNone/>
                </a:pPr>
                <a:r>
                  <a:rPr lang="pt-BR" altLang="pt-BR" dirty="0"/>
                  <a:t/>
                </a:r>
                <a:r>
                  <a:rPr lang="pt-BR" altLang="pt-BR" i="1" dirty="0" smtClean="0"/>
                  <a:t>Uma revolução ou execução por segundo </a:t>
                </a:r>
                <a:r>
                  <a:rPr lang="pt-BR" altLang="pt-BR" i="1" dirty="0"/>
                  <a:t>c</a:t>
                </a:r>
                <a:r>
                  <a:rPr lang="pt-BR" altLang="pt-BR" i="1" dirty="0" smtClean="0"/>
                  <a:t>orresponde assim a 1 Hertz.</a:t>
                </a:r>
              </a:p>
            </p:txBody>
          </p:sp>
        </mc:Choice>
        <mc:Fallback>
          <p:sp>
            <p:nvSpPr>
              <p:cNvPr id="1536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188640"/>
                <a:ext cx="8784976" cy="4968875"/>
              </a:xfrm>
              <a:blipFill>
                <a:blip r:embed="rId2"/>
                <a:stretch>
                  <a:fillRect l="-1804" t="-1595" r="-1735" b="-188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88779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Espaço Reservado para Conteúdo 2"/>
          <p:cNvSpPr>
            <a:spLocks noGrp="1"/>
          </p:cNvSpPr>
          <p:nvPr>
            <p:ph idx="1"/>
          </p:nvPr>
        </p:nvSpPr>
        <p:spPr>
          <a:xfrm>
            <a:off x="138907" y="148704"/>
            <a:ext cx="8291512" cy="2333625"/>
          </a:xfrm>
        </p:spPr>
        <p:txBody>
          <a:bodyPr/>
          <a:lstStyle/>
          <a:p>
            <a:pPr algn="just">
              <a:buFont typeface="Arial" panose="020B0604020202020204" pitchFamily="34" charset="0"/>
              <a:buNone/>
            </a:pPr>
            <a:r>
              <a:rPr lang="pt-BR" altLang="pt-BR" b="1" dirty="0" smtClean="0"/>
              <a:t>AMPLITUDE (A)</a:t>
            </a:r>
          </a:p>
          <a:p>
            <a:pPr marL="0" indent="0" algn="just">
              <a:buNone/>
            </a:pPr>
            <a:r>
              <a:rPr lang="pt-BR" altLang="pt-BR" sz="2800" dirty="0" smtClean="0"/>
              <a:t>É a distância de uma crista ou um vale ao nível de equilíbrio.</a:t>
            </a:r>
            <a:r>
              <a:rPr lang="pt-BR" altLang="pt-BR" sz="2800" b="1" dirty="0" smtClean="0"/>
              <a:t> </a:t>
            </a:r>
          </a:p>
          <a:p>
            <a:pPr algn="just"/>
            <a:endParaRPr lang="pt-BR" altLang="pt-BR" dirty="0" smtClean="0"/>
          </a:p>
        </p:txBody>
      </p:sp>
      <p:grpSp>
        <p:nvGrpSpPr>
          <p:cNvPr id="16388" name="Grupo 27"/>
          <p:cNvGrpSpPr>
            <a:grpSpLocks/>
          </p:cNvGrpSpPr>
          <p:nvPr/>
        </p:nvGrpSpPr>
        <p:grpSpPr bwMode="auto">
          <a:xfrm>
            <a:off x="1907704" y="1315516"/>
            <a:ext cx="6912768" cy="5281836"/>
            <a:chOff x="1907704" y="3140968"/>
            <a:chExt cx="5112568" cy="3168352"/>
          </a:xfrm>
        </p:grpSpPr>
        <p:sp>
          <p:nvSpPr>
            <p:cNvPr id="27" name="Retângulo 26"/>
            <p:cNvSpPr/>
            <p:nvPr/>
          </p:nvSpPr>
          <p:spPr>
            <a:xfrm>
              <a:off x="1907704" y="3140968"/>
              <a:ext cx="5112568" cy="316835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cxnSp>
          <p:nvCxnSpPr>
            <p:cNvPr id="8" name="Conector de seta reta 7"/>
            <p:cNvCxnSpPr/>
            <p:nvPr/>
          </p:nvCxnSpPr>
          <p:spPr>
            <a:xfrm>
              <a:off x="2123639" y="4868872"/>
              <a:ext cx="475214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ector de seta reta 9"/>
            <p:cNvCxnSpPr/>
            <p:nvPr/>
          </p:nvCxnSpPr>
          <p:spPr>
            <a:xfrm flipV="1">
              <a:off x="2339573" y="3572944"/>
              <a:ext cx="0" cy="237586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Forma livre 10"/>
            <p:cNvSpPr/>
            <p:nvPr/>
          </p:nvSpPr>
          <p:spPr>
            <a:xfrm>
              <a:off x="2361802" y="3579296"/>
              <a:ext cx="4009079" cy="2496566"/>
            </a:xfrm>
            <a:custGeom>
              <a:avLst/>
              <a:gdLst>
                <a:gd name="connsiteX0" fmla="*/ 0 w 4008437"/>
                <a:gd name="connsiteY0" fmla="*/ 1223962 h 2278062"/>
                <a:gd name="connsiteX1" fmla="*/ 438150 w 4008437"/>
                <a:gd name="connsiteY1" fmla="*/ 223837 h 2278062"/>
                <a:gd name="connsiteX2" fmla="*/ 809625 w 4008437"/>
                <a:gd name="connsiteY2" fmla="*/ 138112 h 2278062"/>
                <a:gd name="connsiteX3" fmla="*/ 1228725 w 4008437"/>
                <a:gd name="connsiteY3" fmla="*/ 1052512 h 2278062"/>
                <a:gd name="connsiteX4" fmla="*/ 1704975 w 4008437"/>
                <a:gd name="connsiteY4" fmla="*/ 2157412 h 2278062"/>
                <a:gd name="connsiteX5" fmla="*/ 2362200 w 4008437"/>
                <a:gd name="connsiteY5" fmla="*/ 1776412 h 2278062"/>
                <a:gd name="connsiteX6" fmla="*/ 2933700 w 4008437"/>
                <a:gd name="connsiteY6" fmla="*/ 366712 h 2278062"/>
                <a:gd name="connsiteX7" fmla="*/ 3524250 w 4008437"/>
                <a:gd name="connsiteY7" fmla="*/ 357187 h 2278062"/>
                <a:gd name="connsiteX8" fmla="*/ 4000500 w 4008437"/>
                <a:gd name="connsiteY8" fmla="*/ 1481137 h 2278062"/>
                <a:gd name="connsiteX0" fmla="*/ 0 w 4008437"/>
                <a:gd name="connsiteY0" fmla="*/ 1223962 h 2278062"/>
                <a:gd name="connsiteX1" fmla="*/ 438150 w 4008437"/>
                <a:gd name="connsiteY1" fmla="*/ 223837 h 2278062"/>
                <a:gd name="connsiteX2" fmla="*/ 809625 w 4008437"/>
                <a:gd name="connsiteY2" fmla="*/ 138112 h 2278062"/>
                <a:gd name="connsiteX3" fmla="*/ 1228725 w 4008437"/>
                <a:gd name="connsiteY3" fmla="*/ 1052512 h 2278062"/>
                <a:gd name="connsiteX4" fmla="*/ 1704975 w 4008437"/>
                <a:gd name="connsiteY4" fmla="*/ 2157412 h 2278062"/>
                <a:gd name="connsiteX5" fmla="*/ 2362200 w 4008437"/>
                <a:gd name="connsiteY5" fmla="*/ 1776412 h 2278062"/>
                <a:gd name="connsiteX6" fmla="*/ 2933700 w 4008437"/>
                <a:gd name="connsiteY6" fmla="*/ 366712 h 2278062"/>
                <a:gd name="connsiteX7" fmla="*/ 3524250 w 4008437"/>
                <a:gd name="connsiteY7" fmla="*/ 357187 h 2278062"/>
                <a:gd name="connsiteX8" fmla="*/ 4000500 w 4008437"/>
                <a:gd name="connsiteY8" fmla="*/ 1481137 h 2278062"/>
                <a:gd name="connsiteX0" fmla="*/ 0 w 4008437"/>
                <a:gd name="connsiteY0" fmla="*/ 1279202 h 2333302"/>
                <a:gd name="connsiteX1" fmla="*/ 438150 w 4008437"/>
                <a:gd name="connsiteY1" fmla="*/ 279077 h 2333302"/>
                <a:gd name="connsiteX2" fmla="*/ 809625 w 4008437"/>
                <a:gd name="connsiteY2" fmla="*/ 193352 h 2333302"/>
                <a:gd name="connsiteX3" fmla="*/ 1228725 w 4008437"/>
                <a:gd name="connsiteY3" fmla="*/ 1107752 h 2333302"/>
                <a:gd name="connsiteX4" fmla="*/ 1704975 w 4008437"/>
                <a:gd name="connsiteY4" fmla="*/ 2212652 h 2333302"/>
                <a:gd name="connsiteX5" fmla="*/ 2362200 w 4008437"/>
                <a:gd name="connsiteY5" fmla="*/ 1831652 h 2333302"/>
                <a:gd name="connsiteX6" fmla="*/ 2933700 w 4008437"/>
                <a:gd name="connsiteY6" fmla="*/ 421952 h 2333302"/>
                <a:gd name="connsiteX7" fmla="*/ 3524250 w 4008437"/>
                <a:gd name="connsiteY7" fmla="*/ 412427 h 2333302"/>
                <a:gd name="connsiteX8" fmla="*/ 4000500 w 4008437"/>
                <a:gd name="connsiteY8" fmla="*/ 1536377 h 2333302"/>
                <a:gd name="connsiteX0" fmla="*/ 0 w 4008437"/>
                <a:gd name="connsiteY0" fmla="*/ 1279202 h 2347366"/>
                <a:gd name="connsiteX1" fmla="*/ 438150 w 4008437"/>
                <a:gd name="connsiteY1" fmla="*/ 279077 h 2347366"/>
                <a:gd name="connsiteX2" fmla="*/ 809625 w 4008437"/>
                <a:gd name="connsiteY2" fmla="*/ 193352 h 2347366"/>
                <a:gd name="connsiteX3" fmla="*/ 1228725 w 4008437"/>
                <a:gd name="connsiteY3" fmla="*/ 1107752 h 2347366"/>
                <a:gd name="connsiteX4" fmla="*/ 1777752 w 4008437"/>
                <a:gd name="connsiteY4" fmla="*/ 2226716 h 2347366"/>
                <a:gd name="connsiteX5" fmla="*/ 2362200 w 4008437"/>
                <a:gd name="connsiteY5" fmla="*/ 1831652 h 2347366"/>
                <a:gd name="connsiteX6" fmla="*/ 2933700 w 4008437"/>
                <a:gd name="connsiteY6" fmla="*/ 421952 h 2347366"/>
                <a:gd name="connsiteX7" fmla="*/ 3524250 w 4008437"/>
                <a:gd name="connsiteY7" fmla="*/ 412427 h 2347366"/>
                <a:gd name="connsiteX8" fmla="*/ 4000500 w 4008437"/>
                <a:gd name="connsiteY8" fmla="*/ 1536377 h 2347366"/>
                <a:gd name="connsiteX0" fmla="*/ 0 w 4008437"/>
                <a:gd name="connsiteY0" fmla="*/ 1279202 h 2398836"/>
                <a:gd name="connsiteX1" fmla="*/ 438150 w 4008437"/>
                <a:gd name="connsiteY1" fmla="*/ 279077 h 2398836"/>
                <a:gd name="connsiteX2" fmla="*/ 809625 w 4008437"/>
                <a:gd name="connsiteY2" fmla="*/ 193352 h 2398836"/>
                <a:gd name="connsiteX3" fmla="*/ 1228725 w 4008437"/>
                <a:gd name="connsiteY3" fmla="*/ 1107752 h 2398836"/>
                <a:gd name="connsiteX4" fmla="*/ 1777752 w 4008437"/>
                <a:gd name="connsiteY4" fmla="*/ 2226716 h 2398836"/>
                <a:gd name="connsiteX5" fmla="*/ 2362200 w 4008437"/>
                <a:gd name="connsiteY5" fmla="*/ 1831652 h 2398836"/>
                <a:gd name="connsiteX6" fmla="*/ 2933700 w 4008437"/>
                <a:gd name="connsiteY6" fmla="*/ 421952 h 2398836"/>
                <a:gd name="connsiteX7" fmla="*/ 3524250 w 4008437"/>
                <a:gd name="connsiteY7" fmla="*/ 412427 h 2398836"/>
                <a:gd name="connsiteX8" fmla="*/ 4000500 w 4008437"/>
                <a:gd name="connsiteY8" fmla="*/ 1536377 h 2398836"/>
                <a:gd name="connsiteX0" fmla="*/ 0 w 4008437"/>
                <a:gd name="connsiteY0" fmla="*/ 1279202 h 2398836"/>
                <a:gd name="connsiteX1" fmla="*/ 438150 w 4008437"/>
                <a:gd name="connsiteY1" fmla="*/ 279077 h 2398836"/>
                <a:gd name="connsiteX2" fmla="*/ 809625 w 4008437"/>
                <a:gd name="connsiteY2" fmla="*/ 193352 h 2398836"/>
                <a:gd name="connsiteX3" fmla="*/ 1228725 w 4008437"/>
                <a:gd name="connsiteY3" fmla="*/ 1107752 h 2398836"/>
                <a:gd name="connsiteX4" fmla="*/ 1777752 w 4008437"/>
                <a:gd name="connsiteY4" fmla="*/ 2226716 h 2398836"/>
                <a:gd name="connsiteX5" fmla="*/ 2362200 w 4008437"/>
                <a:gd name="connsiteY5" fmla="*/ 1831652 h 2398836"/>
                <a:gd name="connsiteX6" fmla="*/ 2933700 w 4008437"/>
                <a:gd name="connsiteY6" fmla="*/ 421952 h 2398836"/>
                <a:gd name="connsiteX7" fmla="*/ 3524250 w 4008437"/>
                <a:gd name="connsiteY7" fmla="*/ 412427 h 2398836"/>
                <a:gd name="connsiteX8" fmla="*/ 4000500 w 4008437"/>
                <a:gd name="connsiteY8" fmla="*/ 1536377 h 2398836"/>
                <a:gd name="connsiteX0" fmla="*/ 0 w 4008437"/>
                <a:gd name="connsiteY0" fmla="*/ 1279202 h 2398836"/>
                <a:gd name="connsiteX1" fmla="*/ 438150 w 4008437"/>
                <a:gd name="connsiteY1" fmla="*/ 279077 h 2398836"/>
                <a:gd name="connsiteX2" fmla="*/ 809625 w 4008437"/>
                <a:gd name="connsiteY2" fmla="*/ 193352 h 2398836"/>
                <a:gd name="connsiteX3" fmla="*/ 1228725 w 4008437"/>
                <a:gd name="connsiteY3" fmla="*/ 1107752 h 2398836"/>
                <a:gd name="connsiteX4" fmla="*/ 1777752 w 4008437"/>
                <a:gd name="connsiteY4" fmla="*/ 2226716 h 2398836"/>
                <a:gd name="connsiteX5" fmla="*/ 2362200 w 4008437"/>
                <a:gd name="connsiteY5" fmla="*/ 1831652 h 2398836"/>
                <a:gd name="connsiteX6" fmla="*/ 2933700 w 4008437"/>
                <a:gd name="connsiteY6" fmla="*/ 421952 h 2398836"/>
                <a:gd name="connsiteX7" fmla="*/ 3524250 w 4008437"/>
                <a:gd name="connsiteY7" fmla="*/ 412427 h 2398836"/>
                <a:gd name="connsiteX8" fmla="*/ 4000500 w 4008437"/>
                <a:gd name="connsiteY8" fmla="*/ 1536377 h 2398836"/>
                <a:gd name="connsiteX0" fmla="*/ 0 w 4008437"/>
                <a:gd name="connsiteY0" fmla="*/ 1279202 h 2398836"/>
                <a:gd name="connsiteX1" fmla="*/ 438150 w 4008437"/>
                <a:gd name="connsiteY1" fmla="*/ 279077 h 2398836"/>
                <a:gd name="connsiteX2" fmla="*/ 809625 w 4008437"/>
                <a:gd name="connsiteY2" fmla="*/ 193352 h 2398836"/>
                <a:gd name="connsiteX3" fmla="*/ 1228725 w 4008437"/>
                <a:gd name="connsiteY3" fmla="*/ 1107752 h 2398836"/>
                <a:gd name="connsiteX4" fmla="*/ 1777752 w 4008437"/>
                <a:gd name="connsiteY4" fmla="*/ 2226716 h 2398836"/>
                <a:gd name="connsiteX5" fmla="*/ 2362200 w 4008437"/>
                <a:gd name="connsiteY5" fmla="*/ 1831652 h 2398836"/>
                <a:gd name="connsiteX6" fmla="*/ 2933700 w 4008437"/>
                <a:gd name="connsiteY6" fmla="*/ 421952 h 2398836"/>
                <a:gd name="connsiteX7" fmla="*/ 3524250 w 4008437"/>
                <a:gd name="connsiteY7" fmla="*/ 412427 h 2398836"/>
                <a:gd name="connsiteX8" fmla="*/ 4000500 w 4008437"/>
                <a:gd name="connsiteY8" fmla="*/ 1536377 h 2398836"/>
                <a:gd name="connsiteX0" fmla="*/ 0 w 4008437"/>
                <a:gd name="connsiteY0" fmla="*/ 1279202 h 2398836"/>
                <a:gd name="connsiteX1" fmla="*/ 438150 w 4008437"/>
                <a:gd name="connsiteY1" fmla="*/ 279077 h 2398836"/>
                <a:gd name="connsiteX2" fmla="*/ 809625 w 4008437"/>
                <a:gd name="connsiteY2" fmla="*/ 193352 h 2398836"/>
                <a:gd name="connsiteX3" fmla="*/ 1228725 w 4008437"/>
                <a:gd name="connsiteY3" fmla="*/ 1107752 h 2398836"/>
                <a:gd name="connsiteX4" fmla="*/ 1777752 w 4008437"/>
                <a:gd name="connsiteY4" fmla="*/ 2226716 h 2398836"/>
                <a:gd name="connsiteX5" fmla="*/ 2362200 w 4008437"/>
                <a:gd name="connsiteY5" fmla="*/ 1831652 h 2398836"/>
                <a:gd name="connsiteX6" fmla="*/ 2933700 w 4008437"/>
                <a:gd name="connsiteY6" fmla="*/ 421952 h 2398836"/>
                <a:gd name="connsiteX7" fmla="*/ 3524250 w 4008437"/>
                <a:gd name="connsiteY7" fmla="*/ 412427 h 2398836"/>
                <a:gd name="connsiteX8" fmla="*/ 4000500 w 4008437"/>
                <a:gd name="connsiteY8" fmla="*/ 1536377 h 2398836"/>
                <a:gd name="connsiteX0" fmla="*/ 0 w 4008437"/>
                <a:gd name="connsiteY0" fmla="*/ 1279202 h 2398836"/>
                <a:gd name="connsiteX1" fmla="*/ 438150 w 4008437"/>
                <a:gd name="connsiteY1" fmla="*/ 279077 h 2398836"/>
                <a:gd name="connsiteX2" fmla="*/ 809625 w 4008437"/>
                <a:gd name="connsiteY2" fmla="*/ 193352 h 2398836"/>
                <a:gd name="connsiteX3" fmla="*/ 1228725 w 4008437"/>
                <a:gd name="connsiteY3" fmla="*/ 1107752 h 2398836"/>
                <a:gd name="connsiteX4" fmla="*/ 1777752 w 4008437"/>
                <a:gd name="connsiteY4" fmla="*/ 2226716 h 2398836"/>
                <a:gd name="connsiteX5" fmla="*/ 2362200 w 4008437"/>
                <a:gd name="connsiteY5" fmla="*/ 1831652 h 2398836"/>
                <a:gd name="connsiteX6" fmla="*/ 2933700 w 4008437"/>
                <a:gd name="connsiteY6" fmla="*/ 421952 h 2398836"/>
                <a:gd name="connsiteX7" fmla="*/ 3524250 w 4008437"/>
                <a:gd name="connsiteY7" fmla="*/ 412427 h 2398836"/>
                <a:gd name="connsiteX8" fmla="*/ 4000500 w 4008437"/>
                <a:gd name="connsiteY8" fmla="*/ 1536377 h 2398836"/>
                <a:gd name="connsiteX0" fmla="*/ 0 w 4008437"/>
                <a:gd name="connsiteY0" fmla="*/ 1279202 h 2568798"/>
                <a:gd name="connsiteX1" fmla="*/ 438150 w 4008437"/>
                <a:gd name="connsiteY1" fmla="*/ 279077 h 2568798"/>
                <a:gd name="connsiteX2" fmla="*/ 809625 w 4008437"/>
                <a:gd name="connsiteY2" fmla="*/ 193352 h 2568798"/>
                <a:gd name="connsiteX3" fmla="*/ 1228725 w 4008437"/>
                <a:gd name="connsiteY3" fmla="*/ 1107752 h 2568798"/>
                <a:gd name="connsiteX4" fmla="*/ 1777752 w 4008437"/>
                <a:gd name="connsiteY4" fmla="*/ 2226716 h 2568798"/>
                <a:gd name="connsiteX5" fmla="*/ 2362200 w 4008437"/>
                <a:gd name="connsiteY5" fmla="*/ 1831652 h 2568798"/>
                <a:gd name="connsiteX6" fmla="*/ 2933700 w 4008437"/>
                <a:gd name="connsiteY6" fmla="*/ 421952 h 2568798"/>
                <a:gd name="connsiteX7" fmla="*/ 3524250 w 4008437"/>
                <a:gd name="connsiteY7" fmla="*/ 412427 h 2568798"/>
                <a:gd name="connsiteX8" fmla="*/ 4000500 w 4008437"/>
                <a:gd name="connsiteY8" fmla="*/ 1536377 h 2568798"/>
                <a:gd name="connsiteX0" fmla="*/ 0 w 4008437"/>
                <a:gd name="connsiteY0" fmla="*/ 1279202 h 2496790"/>
                <a:gd name="connsiteX1" fmla="*/ 438150 w 4008437"/>
                <a:gd name="connsiteY1" fmla="*/ 279077 h 2496790"/>
                <a:gd name="connsiteX2" fmla="*/ 809625 w 4008437"/>
                <a:gd name="connsiteY2" fmla="*/ 193352 h 2496790"/>
                <a:gd name="connsiteX3" fmla="*/ 1228725 w 4008437"/>
                <a:gd name="connsiteY3" fmla="*/ 1107752 h 2496790"/>
                <a:gd name="connsiteX4" fmla="*/ 1705744 w 4008437"/>
                <a:gd name="connsiteY4" fmla="*/ 2154708 h 2496790"/>
                <a:gd name="connsiteX5" fmla="*/ 2362200 w 4008437"/>
                <a:gd name="connsiteY5" fmla="*/ 1831652 h 2496790"/>
                <a:gd name="connsiteX6" fmla="*/ 2933700 w 4008437"/>
                <a:gd name="connsiteY6" fmla="*/ 421952 h 2496790"/>
                <a:gd name="connsiteX7" fmla="*/ 3524250 w 4008437"/>
                <a:gd name="connsiteY7" fmla="*/ 412427 h 2496790"/>
                <a:gd name="connsiteX8" fmla="*/ 4000500 w 4008437"/>
                <a:gd name="connsiteY8" fmla="*/ 1536377 h 2496790"/>
                <a:gd name="connsiteX0" fmla="*/ 0 w 4008437"/>
                <a:gd name="connsiteY0" fmla="*/ 1279202 h 2496790"/>
                <a:gd name="connsiteX1" fmla="*/ 438150 w 4008437"/>
                <a:gd name="connsiteY1" fmla="*/ 279077 h 2496790"/>
                <a:gd name="connsiteX2" fmla="*/ 809625 w 4008437"/>
                <a:gd name="connsiteY2" fmla="*/ 193352 h 2496790"/>
                <a:gd name="connsiteX3" fmla="*/ 1228725 w 4008437"/>
                <a:gd name="connsiteY3" fmla="*/ 1107752 h 2496790"/>
                <a:gd name="connsiteX4" fmla="*/ 1705744 w 4008437"/>
                <a:gd name="connsiteY4" fmla="*/ 2154708 h 2496790"/>
                <a:gd name="connsiteX5" fmla="*/ 2362200 w 4008437"/>
                <a:gd name="connsiteY5" fmla="*/ 1831652 h 2496790"/>
                <a:gd name="connsiteX6" fmla="*/ 2933700 w 4008437"/>
                <a:gd name="connsiteY6" fmla="*/ 421952 h 2496790"/>
                <a:gd name="connsiteX7" fmla="*/ 3524250 w 4008437"/>
                <a:gd name="connsiteY7" fmla="*/ 412427 h 2496790"/>
                <a:gd name="connsiteX8" fmla="*/ 4000500 w 4008437"/>
                <a:gd name="connsiteY8" fmla="*/ 1536377 h 2496790"/>
                <a:gd name="connsiteX0" fmla="*/ 0 w 4008437"/>
                <a:gd name="connsiteY0" fmla="*/ 1279202 h 2496790"/>
                <a:gd name="connsiteX1" fmla="*/ 438150 w 4008437"/>
                <a:gd name="connsiteY1" fmla="*/ 279077 h 2496790"/>
                <a:gd name="connsiteX2" fmla="*/ 841648 w 4008437"/>
                <a:gd name="connsiteY2" fmla="*/ 210492 h 2496790"/>
                <a:gd name="connsiteX3" fmla="*/ 1228725 w 4008437"/>
                <a:gd name="connsiteY3" fmla="*/ 1107752 h 2496790"/>
                <a:gd name="connsiteX4" fmla="*/ 1705744 w 4008437"/>
                <a:gd name="connsiteY4" fmla="*/ 2154708 h 2496790"/>
                <a:gd name="connsiteX5" fmla="*/ 2362200 w 4008437"/>
                <a:gd name="connsiteY5" fmla="*/ 1831652 h 2496790"/>
                <a:gd name="connsiteX6" fmla="*/ 2933700 w 4008437"/>
                <a:gd name="connsiteY6" fmla="*/ 421952 h 2496790"/>
                <a:gd name="connsiteX7" fmla="*/ 3524250 w 4008437"/>
                <a:gd name="connsiteY7" fmla="*/ 412427 h 2496790"/>
                <a:gd name="connsiteX8" fmla="*/ 4000500 w 4008437"/>
                <a:gd name="connsiteY8" fmla="*/ 1536377 h 2496790"/>
                <a:gd name="connsiteX0" fmla="*/ 0 w 4008437"/>
                <a:gd name="connsiteY0" fmla="*/ 1279202 h 2496790"/>
                <a:gd name="connsiteX1" fmla="*/ 438150 w 4008437"/>
                <a:gd name="connsiteY1" fmla="*/ 279077 h 2496790"/>
                <a:gd name="connsiteX2" fmla="*/ 841648 w 4008437"/>
                <a:gd name="connsiteY2" fmla="*/ 282500 h 2496790"/>
                <a:gd name="connsiteX3" fmla="*/ 1228725 w 4008437"/>
                <a:gd name="connsiteY3" fmla="*/ 1107752 h 2496790"/>
                <a:gd name="connsiteX4" fmla="*/ 1705744 w 4008437"/>
                <a:gd name="connsiteY4" fmla="*/ 2154708 h 2496790"/>
                <a:gd name="connsiteX5" fmla="*/ 2362200 w 4008437"/>
                <a:gd name="connsiteY5" fmla="*/ 1831652 h 2496790"/>
                <a:gd name="connsiteX6" fmla="*/ 2933700 w 4008437"/>
                <a:gd name="connsiteY6" fmla="*/ 421952 h 2496790"/>
                <a:gd name="connsiteX7" fmla="*/ 3524250 w 4008437"/>
                <a:gd name="connsiteY7" fmla="*/ 412427 h 2496790"/>
                <a:gd name="connsiteX8" fmla="*/ 4000500 w 4008437"/>
                <a:gd name="connsiteY8" fmla="*/ 1536377 h 2496790"/>
                <a:gd name="connsiteX0" fmla="*/ 0 w 4008437"/>
                <a:gd name="connsiteY0" fmla="*/ 1279202 h 2496790"/>
                <a:gd name="connsiteX1" fmla="*/ 438150 w 4008437"/>
                <a:gd name="connsiteY1" fmla="*/ 279077 h 2496790"/>
                <a:gd name="connsiteX2" fmla="*/ 841648 w 4008437"/>
                <a:gd name="connsiteY2" fmla="*/ 282500 h 2496790"/>
                <a:gd name="connsiteX3" fmla="*/ 1228725 w 4008437"/>
                <a:gd name="connsiteY3" fmla="*/ 1107752 h 2496790"/>
                <a:gd name="connsiteX4" fmla="*/ 1705744 w 4008437"/>
                <a:gd name="connsiteY4" fmla="*/ 2154708 h 2496790"/>
                <a:gd name="connsiteX5" fmla="*/ 2362200 w 4008437"/>
                <a:gd name="connsiteY5" fmla="*/ 1831652 h 2496790"/>
                <a:gd name="connsiteX6" fmla="*/ 2933700 w 4008437"/>
                <a:gd name="connsiteY6" fmla="*/ 421952 h 2496790"/>
                <a:gd name="connsiteX7" fmla="*/ 3524250 w 4008437"/>
                <a:gd name="connsiteY7" fmla="*/ 412427 h 2496790"/>
                <a:gd name="connsiteX8" fmla="*/ 4000500 w 4008437"/>
                <a:gd name="connsiteY8" fmla="*/ 1536377 h 2496790"/>
                <a:gd name="connsiteX0" fmla="*/ 0 w 4008437"/>
                <a:gd name="connsiteY0" fmla="*/ 1279202 h 2496790"/>
                <a:gd name="connsiteX1" fmla="*/ 438150 w 4008437"/>
                <a:gd name="connsiteY1" fmla="*/ 279077 h 2496790"/>
                <a:gd name="connsiteX2" fmla="*/ 841648 w 4008437"/>
                <a:gd name="connsiteY2" fmla="*/ 282500 h 2496790"/>
                <a:gd name="connsiteX3" fmla="*/ 1228725 w 4008437"/>
                <a:gd name="connsiteY3" fmla="*/ 1107752 h 2496790"/>
                <a:gd name="connsiteX4" fmla="*/ 1705744 w 4008437"/>
                <a:gd name="connsiteY4" fmla="*/ 2154708 h 2496790"/>
                <a:gd name="connsiteX5" fmla="*/ 2362200 w 4008437"/>
                <a:gd name="connsiteY5" fmla="*/ 1831652 h 2496790"/>
                <a:gd name="connsiteX6" fmla="*/ 2933700 w 4008437"/>
                <a:gd name="connsiteY6" fmla="*/ 421952 h 2496790"/>
                <a:gd name="connsiteX7" fmla="*/ 3524250 w 4008437"/>
                <a:gd name="connsiteY7" fmla="*/ 412427 h 2496790"/>
                <a:gd name="connsiteX8" fmla="*/ 4000500 w 4008437"/>
                <a:gd name="connsiteY8" fmla="*/ 1536377 h 2496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8437" h="2496790">
                  <a:moveTo>
                    <a:pt x="0" y="1279202"/>
                  </a:moveTo>
                  <a:cubicBezTo>
                    <a:pt x="151606" y="869627"/>
                    <a:pt x="297875" y="445194"/>
                    <a:pt x="438150" y="279077"/>
                  </a:cubicBezTo>
                  <a:cubicBezTo>
                    <a:pt x="578425" y="112960"/>
                    <a:pt x="709886" y="144388"/>
                    <a:pt x="841648" y="282500"/>
                  </a:cubicBezTo>
                  <a:cubicBezTo>
                    <a:pt x="973410" y="420612"/>
                    <a:pt x="1084709" y="795717"/>
                    <a:pt x="1228725" y="1107752"/>
                  </a:cubicBezTo>
                  <a:cubicBezTo>
                    <a:pt x="1372741" y="1419787"/>
                    <a:pt x="1513384" y="1794470"/>
                    <a:pt x="1705744" y="2154708"/>
                  </a:cubicBezTo>
                  <a:cubicBezTo>
                    <a:pt x="1892746" y="2496790"/>
                    <a:pt x="2124199" y="2346635"/>
                    <a:pt x="2362200" y="1831652"/>
                  </a:cubicBezTo>
                  <a:cubicBezTo>
                    <a:pt x="2533526" y="1450491"/>
                    <a:pt x="2797944" y="752226"/>
                    <a:pt x="2933700" y="421952"/>
                  </a:cubicBezTo>
                  <a:cubicBezTo>
                    <a:pt x="3086621" y="130175"/>
                    <a:pt x="3295030" y="0"/>
                    <a:pt x="3524250" y="412427"/>
                  </a:cubicBezTo>
                  <a:cubicBezTo>
                    <a:pt x="3656732" y="754384"/>
                    <a:pt x="4008437" y="1422077"/>
                    <a:pt x="4000500" y="1536377"/>
                  </a:cubicBezTo>
                </a:path>
              </a:pathLst>
            </a:custGeom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cxnSp>
          <p:nvCxnSpPr>
            <p:cNvPr id="13" name="Conector de seta reta 12"/>
            <p:cNvCxnSpPr/>
            <p:nvPr/>
          </p:nvCxnSpPr>
          <p:spPr>
            <a:xfrm flipV="1">
              <a:off x="3022307" y="3717645"/>
              <a:ext cx="0" cy="43179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de seta reta 14"/>
            <p:cNvCxnSpPr/>
            <p:nvPr/>
          </p:nvCxnSpPr>
          <p:spPr>
            <a:xfrm>
              <a:off x="3022307" y="4581416"/>
              <a:ext cx="0" cy="28745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6395" name="Grupo 17"/>
            <p:cNvGrpSpPr>
              <a:grpSpLocks/>
            </p:cNvGrpSpPr>
            <p:nvPr/>
          </p:nvGrpSpPr>
          <p:grpSpPr bwMode="auto">
            <a:xfrm flipV="1">
              <a:off x="4284415" y="4868872"/>
              <a:ext cx="157" cy="1008472"/>
              <a:chOff x="5580559" y="3788968"/>
              <a:chExt cx="157" cy="1008472"/>
            </a:xfrm>
          </p:grpSpPr>
          <p:cxnSp>
            <p:nvCxnSpPr>
              <p:cNvPr id="16" name="Conector de seta reta 15"/>
              <p:cNvCxnSpPr/>
              <p:nvPr/>
            </p:nvCxnSpPr>
            <p:spPr>
              <a:xfrm flipV="1">
                <a:off x="5580716" y="3788968"/>
                <a:ext cx="0" cy="36050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ector de seta reta 16"/>
              <p:cNvCxnSpPr/>
              <p:nvPr/>
            </p:nvCxnSpPr>
            <p:spPr>
              <a:xfrm>
                <a:off x="5580716" y="4581452"/>
                <a:ext cx="0" cy="2159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396" name="CaixaDeTexto 18"/>
            <p:cNvSpPr txBox="1">
              <a:spLocks noChangeArrowheads="1"/>
            </p:cNvSpPr>
            <p:nvPr/>
          </p:nvSpPr>
          <p:spPr bwMode="auto">
            <a:xfrm>
              <a:off x="2422143" y="4221088"/>
              <a:ext cx="1248626" cy="276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pt-BR" altLang="pt-BR" sz="2400" b="1"/>
                <a:t>Amplitude</a:t>
              </a:r>
            </a:p>
          </p:txBody>
        </p:sp>
        <p:sp>
          <p:nvSpPr>
            <p:cNvPr id="16397" name="CaixaDeTexto 19"/>
            <p:cNvSpPr txBox="1">
              <a:spLocks noChangeArrowheads="1"/>
            </p:cNvSpPr>
            <p:nvPr/>
          </p:nvSpPr>
          <p:spPr bwMode="auto">
            <a:xfrm>
              <a:off x="4942423" y="4221088"/>
              <a:ext cx="1248627" cy="276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pt-BR" altLang="pt-BR" sz="2400" b="1"/>
                <a:t>Amplitude</a:t>
              </a:r>
            </a:p>
          </p:txBody>
        </p:sp>
        <p:sp>
          <p:nvSpPr>
            <p:cNvPr id="16398" name="CaixaDeTexto 20"/>
            <p:cNvSpPr txBox="1">
              <a:spLocks noChangeArrowheads="1"/>
            </p:cNvSpPr>
            <p:nvPr/>
          </p:nvSpPr>
          <p:spPr bwMode="auto">
            <a:xfrm>
              <a:off x="3660102" y="5144911"/>
              <a:ext cx="1248627" cy="276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pt-BR" altLang="pt-BR" sz="2400" b="1" dirty="0"/>
                <a:t>Amplitude</a:t>
              </a:r>
            </a:p>
          </p:txBody>
        </p:sp>
        <p:sp>
          <p:nvSpPr>
            <p:cNvPr id="16399" name="CaixaDeTexto 21"/>
            <p:cNvSpPr txBox="1">
              <a:spLocks noChangeArrowheads="1"/>
            </p:cNvSpPr>
            <p:nvPr/>
          </p:nvSpPr>
          <p:spPr bwMode="auto">
            <a:xfrm>
              <a:off x="2339752" y="3284984"/>
              <a:ext cx="30489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1400"/>
                <a:t>Y</a:t>
              </a:r>
            </a:p>
          </p:txBody>
        </p:sp>
        <p:sp>
          <p:nvSpPr>
            <p:cNvPr id="16400" name="CaixaDeTexto 22"/>
            <p:cNvSpPr txBox="1">
              <a:spLocks noChangeArrowheads="1"/>
            </p:cNvSpPr>
            <p:nvPr/>
          </p:nvSpPr>
          <p:spPr bwMode="auto">
            <a:xfrm>
              <a:off x="2051720" y="4869160"/>
              <a:ext cx="2840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1400"/>
                <a:t>0</a:t>
              </a:r>
            </a:p>
          </p:txBody>
        </p:sp>
        <p:cxnSp>
          <p:nvCxnSpPr>
            <p:cNvPr id="24" name="Conector de seta reta 23"/>
            <p:cNvCxnSpPr/>
            <p:nvPr/>
          </p:nvCxnSpPr>
          <p:spPr>
            <a:xfrm flipV="1">
              <a:off x="5580180" y="3717645"/>
              <a:ext cx="0" cy="43179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ector de seta reta 24"/>
            <p:cNvCxnSpPr/>
            <p:nvPr/>
          </p:nvCxnSpPr>
          <p:spPr>
            <a:xfrm>
              <a:off x="5580180" y="4581416"/>
              <a:ext cx="0" cy="28745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403" name="CaixaDeTexto 25"/>
            <p:cNvSpPr txBox="1">
              <a:spLocks noChangeArrowheads="1"/>
            </p:cNvSpPr>
            <p:nvPr/>
          </p:nvSpPr>
          <p:spPr bwMode="auto">
            <a:xfrm>
              <a:off x="6516216" y="4941168"/>
              <a:ext cx="30489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140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68184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3" name="Grupo 50"/>
          <p:cNvGrpSpPr>
            <a:grpSpLocks/>
          </p:cNvGrpSpPr>
          <p:nvPr/>
        </p:nvGrpSpPr>
        <p:grpSpPr bwMode="auto">
          <a:xfrm>
            <a:off x="1043608" y="260648"/>
            <a:ext cx="6985025" cy="5616277"/>
            <a:chOff x="3635896" y="1844824"/>
            <a:chExt cx="4968552" cy="4032448"/>
          </a:xfrm>
        </p:grpSpPr>
        <p:sp>
          <p:nvSpPr>
            <p:cNvPr id="50" name="Retângulo 49"/>
            <p:cNvSpPr/>
            <p:nvPr/>
          </p:nvSpPr>
          <p:spPr>
            <a:xfrm>
              <a:off x="3635896" y="1844824"/>
              <a:ext cx="4968552" cy="403244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8" name="Conector reto 7"/>
            <p:cNvCxnSpPr/>
            <p:nvPr/>
          </p:nvCxnSpPr>
          <p:spPr>
            <a:xfrm>
              <a:off x="3780349" y="4038857"/>
              <a:ext cx="4608213" cy="0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/>
            <p:cNvCxnSpPr/>
            <p:nvPr/>
          </p:nvCxnSpPr>
          <p:spPr>
            <a:xfrm flipV="1">
              <a:off x="4140688" y="2852937"/>
              <a:ext cx="0" cy="115258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>
              <a:off x="3780349" y="2205205"/>
              <a:ext cx="467964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>
            <a:xfrm>
              <a:off x="3780349" y="2833886"/>
              <a:ext cx="467964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>
            <a:xfrm>
              <a:off x="3832733" y="4653250"/>
              <a:ext cx="46812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>
            <a:xfrm>
              <a:off x="3832733" y="5281931"/>
              <a:ext cx="468123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>
              <a:off x="3780349" y="3429227"/>
              <a:ext cx="467964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>
              <a:off x="3942263" y="1989294"/>
              <a:ext cx="0" cy="35275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>
            <a:xfrm>
              <a:off x="4553411" y="2001995"/>
              <a:ext cx="0" cy="35291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onector reto 20"/>
            <p:cNvCxnSpPr/>
            <p:nvPr/>
          </p:nvCxnSpPr>
          <p:spPr>
            <a:xfrm>
              <a:off x="5113762" y="1989294"/>
              <a:ext cx="0" cy="35275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ector reto 21"/>
            <p:cNvCxnSpPr/>
            <p:nvPr/>
          </p:nvCxnSpPr>
          <p:spPr>
            <a:xfrm>
              <a:off x="5724910" y="2001995"/>
              <a:ext cx="0" cy="35291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ector reto 22"/>
            <p:cNvCxnSpPr/>
            <p:nvPr/>
          </p:nvCxnSpPr>
          <p:spPr>
            <a:xfrm>
              <a:off x="6299548" y="1989294"/>
              <a:ext cx="0" cy="35275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ector reto 23"/>
            <p:cNvCxnSpPr/>
            <p:nvPr/>
          </p:nvCxnSpPr>
          <p:spPr>
            <a:xfrm>
              <a:off x="6910695" y="2001995"/>
              <a:ext cx="0" cy="35291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ector reto 24"/>
            <p:cNvCxnSpPr/>
            <p:nvPr/>
          </p:nvCxnSpPr>
          <p:spPr>
            <a:xfrm>
              <a:off x="7525018" y="1989294"/>
              <a:ext cx="0" cy="35275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ector reto 25"/>
            <p:cNvCxnSpPr/>
            <p:nvPr/>
          </p:nvCxnSpPr>
          <p:spPr>
            <a:xfrm>
              <a:off x="8080607" y="2001995"/>
              <a:ext cx="0" cy="35291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31" name="CaixaDeTexto 27"/>
            <p:cNvSpPr txBox="1">
              <a:spLocks noChangeArrowheads="1"/>
            </p:cNvSpPr>
            <p:nvPr/>
          </p:nvSpPr>
          <p:spPr bwMode="auto">
            <a:xfrm>
              <a:off x="3918396" y="3358812"/>
              <a:ext cx="289849" cy="331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2400" b="1" i="1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17432" name="CaixaDeTexto 28"/>
            <p:cNvSpPr txBox="1">
              <a:spLocks noChangeArrowheads="1"/>
            </p:cNvSpPr>
            <p:nvPr/>
          </p:nvSpPr>
          <p:spPr bwMode="auto">
            <a:xfrm>
              <a:off x="7524328" y="3717032"/>
              <a:ext cx="338195" cy="331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2400" b="1" i="1" dirty="0">
                  <a:solidFill>
                    <a:srgbClr val="FF0000"/>
                  </a:solidFill>
                </a:rPr>
                <a:t>A’</a:t>
              </a:r>
            </a:p>
          </p:txBody>
        </p:sp>
        <p:sp>
          <p:nvSpPr>
            <p:cNvPr id="17433" name="CaixaDeTexto 29"/>
            <p:cNvSpPr txBox="1">
              <a:spLocks noChangeArrowheads="1"/>
            </p:cNvSpPr>
            <p:nvPr/>
          </p:nvSpPr>
          <p:spPr bwMode="auto">
            <a:xfrm>
              <a:off x="8100392" y="4077072"/>
              <a:ext cx="24878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i="1"/>
                <a:t>t</a:t>
              </a:r>
            </a:p>
          </p:txBody>
        </p:sp>
        <p:cxnSp>
          <p:nvCxnSpPr>
            <p:cNvPr id="32" name="Conector reto 31"/>
            <p:cNvCxnSpPr/>
            <p:nvPr/>
          </p:nvCxnSpPr>
          <p:spPr>
            <a:xfrm flipV="1">
              <a:off x="4715326" y="2852937"/>
              <a:ext cx="433359" cy="4318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ector reto 32"/>
            <p:cNvCxnSpPr/>
            <p:nvPr/>
          </p:nvCxnSpPr>
          <p:spPr>
            <a:xfrm flipV="1">
              <a:off x="5364571" y="3789607"/>
              <a:ext cx="431772" cy="4318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436" name="CaixaDeTexto 33"/>
            <p:cNvSpPr txBox="1">
              <a:spLocks noChangeArrowheads="1"/>
            </p:cNvSpPr>
            <p:nvPr/>
          </p:nvSpPr>
          <p:spPr bwMode="auto">
            <a:xfrm>
              <a:off x="4716016" y="2564904"/>
              <a:ext cx="1215724" cy="287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2000" b="1" dirty="0">
                  <a:solidFill>
                    <a:srgbClr val="FF0000"/>
                  </a:solidFill>
                </a:rPr>
                <a:t>SOM FORTE</a:t>
              </a:r>
            </a:p>
          </p:txBody>
        </p:sp>
        <p:sp>
          <p:nvSpPr>
            <p:cNvPr id="17437" name="CaixaDeTexto 34"/>
            <p:cNvSpPr txBox="1">
              <a:spLocks noChangeArrowheads="1"/>
            </p:cNvSpPr>
            <p:nvPr/>
          </p:nvSpPr>
          <p:spPr bwMode="auto">
            <a:xfrm>
              <a:off x="5268823" y="3409255"/>
              <a:ext cx="1246510" cy="287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2000" b="1" dirty="0">
                  <a:solidFill>
                    <a:srgbClr val="FF0000"/>
                  </a:solidFill>
                </a:rPr>
                <a:t>SOM FRACO</a:t>
              </a:r>
            </a:p>
          </p:txBody>
        </p:sp>
        <p:sp>
          <p:nvSpPr>
            <p:cNvPr id="36" name="Forma livre 35"/>
            <p:cNvSpPr/>
            <p:nvPr/>
          </p:nvSpPr>
          <p:spPr>
            <a:xfrm>
              <a:off x="4020046" y="2619562"/>
              <a:ext cx="4008176" cy="3014811"/>
            </a:xfrm>
            <a:custGeom>
              <a:avLst/>
              <a:gdLst>
                <a:gd name="connsiteX0" fmla="*/ 0 w 4038600"/>
                <a:gd name="connsiteY0" fmla="*/ 71437 h 2255837"/>
                <a:gd name="connsiteX1" fmla="*/ 171450 w 4038600"/>
                <a:gd name="connsiteY1" fmla="*/ 14287 h 2255837"/>
                <a:gd name="connsiteX2" fmla="*/ 371475 w 4038600"/>
                <a:gd name="connsiteY2" fmla="*/ 128587 h 2255837"/>
                <a:gd name="connsiteX3" fmla="*/ 581025 w 4038600"/>
                <a:gd name="connsiteY3" fmla="*/ 423862 h 2255837"/>
                <a:gd name="connsiteX4" fmla="*/ 800100 w 4038600"/>
                <a:gd name="connsiteY4" fmla="*/ 900112 h 2255837"/>
                <a:gd name="connsiteX5" fmla="*/ 1295400 w 4038600"/>
                <a:gd name="connsiteY5" fmla="*/ 2081212 h 2255837"/>
                <a:gd name="connsiteX6" fmla="*/ 2324100 w 4038600"/>
                <a:gd name="connsiteY6" fmla="*/ 1947862 h 2255837"/>
                <a:gd name="connsiteX7" fmla="*/ 3143250 w 4038600"/>
                <a:gd name="connsiteY7" fmla="*/ 290512 h 2255837"/>
                <a:gd name="connsiteX8" fmla="*/ 3867150 w 4038600"/>
                <a:gd name="connsiteY8" fmla="*/ 204787 h 2255837"/>
                <a:gd name="connsiteX9" fmla="*/ 4038600 w 4038600"/>
                <a:gd name="connsiteY9" fmla="*/ 576262 h 2255837"/>
                <a:gd name="connsiteX0" fmla="*/ 0 w 3999413"/>
                <a:gd name="connsiteY0" fmla="*/ 71437 h 2255837"/>
                <a:gd name="connsiteX1" fmla="*/ 171450 w 3999413"/>
                <a:gd name="connsiteY1" fmla="*/ 14287 h 2255837"/>
                <a:gd name="connsiteX2" fmla="*/ 371475 w 3999413"/>
                <a:gd name="connsiteY2" fmla="*/ 128587 h 2255837"/>
                <a:gd name="connsiteX3" fmla="*/ 581025 w 3999413"/>
                <a:gd name="connsiteY3" fmla="*/ 423862 h 2255837"/>
                <a:gd name="connsiteX4" fmla="*/ 800100 w 3999413"/>
                <a:gd name="connsiteY4" fmla="*/ 900112 h 2255837"/>
                <a:gd name="connsiteX5" fmla="*/ 1295400 w 3999413"/>
                <a:gd name="connsiteY5" fmla="*/ 2081212 h 2255837"/>
                <a:gd name="connsiteX6" fmla="*/ 2324100 w 3999413"/>
                <a:gd name="connsiteY6" fmla="*/ 1947862 h 2255837"/>
                <a:gd name="connsiteX7" fmla="*/ 3143250 w 3999413"/>
                <a:gd name="connsiteY7" fmla="*/ 290512 h 2255837"/>
                <a:gd name="connsiteX8" fmla="*/ 3867150 w 3999413"/>
                <a:gd name="connsiteY8" fmla="*/ 204787 h 2255837"/>
                <a:gd name="connsiteX9" fmla="*/ 3936826 w 3999413"/>
                <a:gd name="connsiteY9" fmla="*/ 407863 h 2255837"/>
                <a:gd name="connsiteX0" fmla="*/ 0 w 4011414"/>
                <a:gd name="connsiteY0" fmla="*/ 71437 h 2255837"/>
                <a:gd name="connsiteX1" fmla="*/ 171450 w 4011414"/>
                <a:gd name="connsiteY1" fmla="*/ 14287 h 2255837"/>
                <a:gd name="connsiteX2" fmla="*/ 371475 w 4011414"/>
                <a:gd name="connsiteY2" fmla="*/ 128587 h 2255837"/>
                <a:gd name="connsiteX3" fmla="*/ 581025 w 4011414"/>
                <a:gd name="connsiteY3" fmla="*/ 423862 h 2255837"/>
                <a:gd name="connsiteX4" fmla="*/ 800100 w 4011414"/>
                <a:gd name="connsiteY4" fmla="*/ 900112 h 2255837"/>
                <a:gd name="connsiteX5" fmla="*/ 1295400 w 4011414"/>
                <a:gd name="connsiteY5" fmla="*/ 2081212 h 2255837"/>
                <a:gd name="connsiteX6" fmla="*/ 2324100 w 4011414"/>
                <a:gd name="connsiteY6" fmla="*/ 1947862 h 2255837"/>
                <a:gd name="connsiteX7" fmla="*/ 3143250 w 4011414"/>
                <a:gd name="connsiteY7" fmla="*/ 290512 h 2255837"/>
                <a:gd name="connsiteX8" fmla="*/ 3867150 w 4011414"/>
                <a:gd name="connsiteY8" fmla="*/ 204787 h 2255837"/>
                <a:gd name="connsiteX9" fmla="*/ 4008835 w 4011414"/>
                <a:gd name="connsiteY9" fmla="*/ 479871 h 2255837"/>
                <a:gd name="connsiteX0" fmla="*/ 0 w 4008835"/>
                <a:gd name="connsiteY0" fmla="*/ 85597 h 2269997"/>
                <a:gd name="connsiteX1" fmla="*/ 171450 w 4008835"/>
                <a:gd name="connsiteY1" fmla="*/ 28447 h 2269997"/>
                <a:gd name="connsiteX2" fmla="*/ 371475 w 4008835"/>
                <a:gd name="connsiteY2" fmla="*/ 142747 h 2269997"/>
                <a:gd name="connsiteX3" fmla="*/ 581025 w 4008835"/>
                <a:gd name="connsiteY3" fmla="*/ 438022 h 2269997"/>
                <a:gd name="connsiteX4" fmla="*/ 800100 w 4008835"/>
                <a:gd name="connsiteY4" fmla="*/ 914272 h 2269997"/>
                <a:gd name="connsiteX5" fmla="*/ 1295400 w 4008835"/>
                <a:gd name="connsiteY5" fmla="*/ 2095372 h 2269997"/>
                <a:gd name="connsiteX6" fmla="*/ 2324100 w 4008835"/>
                <a:gd name="connsiteY6" fmla="*/ 1962022 h 2269997"/>
                <a:gd name="connsiteX7" fmla="*/ 3143250 w 4008835"/>
                <a:gd name="connsiteY7" fmla="*/ 304672 h 2269997"/>
                <a:gd name="connsiteX8" fmla="*/ 3792810 w 4008835"/>
                <a:gd name="connsiteY8" fmla="*/ 133991 h 2269997"/>
                <a:gd name="connsiteX9" fmla="*/ 4008835 w 4008835"/>
                <a:gd name="connsiteY9" fmla="*/ 494031 h 2269997"/>
                <a:gd name="connsiteX0" fmla="*/ 0 w 4008835"/>
                <a:gd name="connsiteY0" fmla="*/ 203010 h 2387410"/>
                <a:gd name="connsiteX1" fmla="*/ 171450 w 4008835"/>
                <a:gd name="connsiteY1" fmla="*/ 145860 h 2387410"/>
                <a:gd name="connsiteX2" fmla="*/ 371475 w 4008835"/>
                <a:gd name="connsiteY2" fmla="*/ 260160 h 2387410"/>
                <a:gd name="connsiteX3" fmla="*/ 581025 w 4008835"/>
                <a:gd name="connsiteY3" fmla="*/ 555435 h 2387410"/>
                <a:gd name="connsiteX4" fmla="*/ 800100 w 4008835"/>
                <a:gd name="connsiteY4" fmla="*/ 1031685 h 2387410"/>
                <a:gd name="connsiteX5" fmla="*/ 1295400 w 4008835"/>
                <a:gd name="connsiteY5" fmla="*/ 2212785 h 2387410"/>
                <a:gd name="connsiteX6" fmla="*/ 2324100 w 4008835"/>
                <a:gd name="connsiteY6" fmla="*/ 2079435 h 2387410"/>
                <a:gd name="connsiteX7" fmla="*/ 3143250 w 4008835"/>
                <a:gd name="connsiteY7" fmla="*/ 422085 h 2387410"/>
                <a:gd name="connsiteX8" fmla="*/ 3792810 w 4008835"/>
                <a:gd name="connsiteY8" fmla="*/ 251404 h 2387410"/>
                <a:gd name="connsiteX9" fmla="*/ 4008835 w 4008835"/>
                <a:gd name="connsiteY9" fmla="*/ 611444 h 2387410"/>
                <a:gd name="connsiteX0" fmla="*/ 0 w 4008835"/>
                <a:gd name="connsiteY0" fmla="*/ 203010 h 2387410"/>
                <a:gd name="connsiteX1" fmla="*/ 171450 w 4008835"/>
                <a:gd name="connsiteY1" fmla="*/ 145860 h 2387410"/>
                <a:gd name="connsiteX2" fmla="*/ 371475 w 4008835"/>
                <a:gd name="connsiteY2" fmla="*/ 260160 h 2387410"/>
                <a:gd name="connsiteX3" fmla="*/ 581025 w 4008835"/>
                <a:gd name="connsiteY3" fmla="*/ 555435 h 2387410"/>
                <a:gd name="connsiteX4" fmla="*/ 800100 w 4008835"/>
                <a:gd name="connsiteY4" fmla="*/ 1031685 h 2387410"/>
                <a:gd name="connsiteX5" fmla="*/ 1295400 w 4008835"/>
                <a:gd name="connsiteY5" fmla="*/ 2212785 h 2387410"/>
                <a:gd name="connsiteX6" fmla="*/ 2324100 w 4008835"/>
                <a:gd name="connsiteY6" fmla="*/ 2079435 h 2387410"/>
                <a:gd name="connsiteX7" fmla="*/ 3143250 w 4008835"/>
                <a:gd name="connsiteY7" fmla="*/ 422085 h 2387410"/>
                <a:gd name="connsiteX8" fmla="*/ 3792810 w 4008835"/>
                <a:gd name="connsiteY8" fmla="*/ 251404 h 2387410"/>
                <a:gd name="connsiteX9" fmla="*/ 4008835 w 4008835"/>
                <a:gd name="connsiteY9" fmla="*/ 611444 h 2387410"/>
                <a:gd name="connsiteX0" fmla="*/ 0 w 4008835"/>
                <a:gd name="connsiteY0" fmla="*/ 283030 h 2467430"/>
                <a:gd name="connsiteX1" fmla="*/ 171450 w 4008835"/>
                <a:gd name="connsiteY1" fmla="*/ 225880 h 2467430"/>
                <a:gd name="connsiteX2" fmla="*/ 371475 w 4008835"/>
                <a:gd name="connsiteY2" fmla="*/ 340180 h 2467430"/>
                <a:gd name="connsiteX3" fmla="*/ 581025 w 4008835"/>
                <a:gd name="connsiteY3" fmla="*/ 635455 h 2467430"/>
                <a:gd name="connsiteX4" fmla="*/ 800100 w 4008835"/>
                <a:gd name="connsiteY4" fmla="*/ 1111705 h 2467430"/>
                <a:gd name="connsiteX5" fmla="*/ 1295400 w 4008835"/>
                <a:gd name="connsiteY5" fmla="*/ 2292805 h 2467430"/>
                <a:gd name="connsiteX6" fmla="*/ 2324100 w 4008835"/>
                <a:gd name="connsiteY6" fmla="*/ 2159455 h 2467430"/>
                <a:gd name="connsiteX7" fmla="*/ 3143250 w 4008835"/>
                <a:gd name="connsiteY7" fmla="*/ 502105 h 2467430"/>
                <a:gd name="connsiteX8" fmla="*/ 3792810 w 4008835"/>
                <a:gd name="connsiteY8" fmla="*/ 331424 h 2467430"/>
                <a:gd name="connsiteX9" fmla="*/ 4008835 w 4008835"/>
                <a:gd name="connsiteY9" fmla="*/ 691464 h 2467430"/>
                <a:gd name="connsiteX0" fmla="*/ 0 w 4008835"/>
                <a:gd name="connsiteY0" fmla="*/ 283030 h 2467430"/>
                <a:gd name="connsiteX1" fmla="*/ 171450 w 4008835"/>
                <a:gd name="connsiteY1" fmla="*/ 225880 h 2467430"/>
                <a:gd name="connsiteX2" fmla="*/ 371475 w 4008835"/>
                <a:gd name="connsiteY2" fmla="*/ 340180 h 2467430"/>
                <a:gd name="connsiteX3" fmla="*/ 581025 w 4008835"/>
                <a:gd name="connsiteY3" fmla="*/ 635455 h 2467430"/>
                <a:gd name="connsiteX4" fmla="*/ 800100 w 4008835"/>
                <a:gd name="connsiteY4" fmla="*/ 1111705 h 2467430"/>
                <a:gd name="connsiteX5" fmla="*/ 1295400 w 4008835"/>
                <a:gd name="connsiteY5" fmla="*/ 2292805 h 2467430"/>
                <a:gd name="connsiteX6" fmla="*/ 2324100 w 4008835"/>
                <a:gd name="connsiteY6" fmla="*/ 2159455 h 2467430"/>
                <a:gd name="connsiteX7" fmla="*/ 3143250 w 4008835"/>
                <a:gd name="connsiteY7" fmla="*/ 502105 h 2467430"/>
                <a:gd name="connsiteX8" fmla="*/ 3792810 w 4008835"/>
                <a:gd name="connsiteY8" fmla="*/ 331424 h 2467430"/>
                <a:gd name="connsiteX9" fmla="*/ 4008835 w 4008835"/>
                <a:gd name="connsiteY9" fmla="*/ 691464 h 2467430"/>
                <a:gd name="connsiteX0" fmla="*/ 0 w 4008835"/>
                <a:gd name="connsiteY0" fmla="*/ 257134 h 2441534"/>
                <a:gd name="connsiteX1" fmla="*/ 171450 w 4008835"/>
                <a:gd name="connsiteY1" fmla="*/ 199984 h 2441534"/>
                <a:gd name="connsiteX2" fmla="*/ 371475 w 4008835"/>
                <a:gd name="connsiteY2" fmla="*/ 314284 h 2441534"/>
                <a:gd name="connsiteX3" fmla="*/ 581025 w 4008835"/>
                <a:gd name="connsiteY3" fmla="*/ 609559 h 2441534"/>
                <a:gd name="connsiteX4" fmla="*/ 800100 w 4008835"/>
                <a:gd name="connsiteY4" fmla="*/ 1085809 h 2441534"/>
                <a:gd name="connsiteX5" fmla="*/ 1295400 w 4008835"/>
                <a:gd name="connsiteY5" fmla="*/ 2266909 h 2441534"/>
                <a:gd name="connsiteX6" fmla="*/ 2324100 w 4008835"/>
                <a:gd name="connsiteY6" fmla="*/ 2133559 h 2441534"/>
                <a:gd name="connsiteX7" fmla="*/ 3143250 w 4008835"/>
                <a:gd name="connsiteY7" fmla="*/ 476209 h 2441534"/>
                <a:gd name="connsiteX8" fmla="*/ 3792810 w 4008835"/>
                <a:gd name="connsiteY8" fmla="*/ 305528 h 2441534"/>
                <a:gd name="connsiteX9" fmla="*/ 4008835 w 4008835"/>
                <a:gd name="connsiteY9" fmla="*/ 665568 h 2441534"/>
                <a:gd name="connsiteX0" fmla="*/ 0 w 4008835"/>
                <a:gd name="connsiteY0" fmla="*/ 257134 h 2441534"/>
                <a:gd name="connsiteX1" fmla="*/ 171450 w 4008835"/>
                <a:gd name="connsiteY1" fmla="*/ 199984 h 2441534"/>
                <a:gd name="connsiteX2" fmla="*/ 371475 w 4008835"/>
                <a:gd name="connsiteY2" fmla="*/ 314284 h 2441534"/>
                <a:gd name="connsiteX3" fmla="*/ 581025 w 4008835"/>
                <a:gd name="connsiteY3" fmla="*/ 609559 h 2441534"/>
                <a:gd name="connsiteX4" fmla="*/ 800100 w 4008835"/>
                <a:gd name="connsiteY4" fmla="*/ 1085809 h 2441534"/>
                <a:gd name="connsiteX5" fmla="*/ 1295400 w 4008835"/>
                <a:gd name="connsiteY5" fmla="*/ 2266909 h 2441534"/>
                <a:gd name="connsiteX6" fmla="*/ 2324100 w 4008835"/>
                <a:gd name="connsiteY6" fmla="*/ 2133559 h 2441534"/>
                <a:gd name="connsiteX7" fmla="*/ 3143250 w 4008835"/>
                <a:gd name="connsiteY7" fmla="*/ 476209 h 2441534"/>
                <a:gd name="connsiteX8" fmla="*/ 3792810 w 4008835"/>
                <a:gd name="connsiteY8" fmla="*/ 305528 h 2441534"/>
                <a:gd name="connsiteX9" fmla="*/ 4008835 w 4008835"/>
                <a:gd name="connsiteY9" fmla="*/ 665568 h 2441534"/>
                <a:gd name="connsiteX0" fmla="*/ 0 w 4008835"/>
                <a:gd name="connsiteY0" fmla="*/ 257134 h 2441534"/>
                <a:gd name="connsiteX1" fmla="*/ 171450 w 4008835"/>
                <a:gd name="connsiteY1" fmla="*/ 199984 h 2441534"/>
                <a:gd name="connsiteX2" fmla="*/ 371475 w 4008835"/>
                <a:gd name="connsiteY2" fmla="*/ 314284 h 2441534"/>
                <a:gd name="connsiteX3" fmla="*/ 581025 w 4008835"/>
                <a:gd name="connsiteY3" fmla="*/ 609559 h 2441534"/>
                <a:gd name="connsiteX4" fmla="*/ 800100 w 4008835"/>
                <a:gd name="connsiteY4" fmla="*/ 1085809 h 2441534"/>
                <a:gd name="connsiteX5" fmla="*/ 1295400 w 4008835"/>
                <a:gd name="connsiteY5" fmla="*/ 2266909 h 2441534"/>
                <a:gd name="connsiteX6" fmla="*/ 2324100 w 4008835"/>
                <a:gd name="connsiteY6" fmla="*/ 2133559 h 2441534"/>
                <a:gd name="connsiteX7" fmla="*/ 3143250 w 4008835"/>
                <a:gd name="connsiteY7" fmla="*/ 476209 h 2441534"/>
                <a:gd name="connsiteX8" fmla="*/ 3792810 w 4008835"/>
                <a:gd name="connsiteY8" fmla="*/ 305528 h 2441534"/>
                <a:gd name="connsiteX9" fmla="*/ 4008835 w 4008835"/>
                <a:gd name="connsiteY9" fmla="*/ 665568 h 2441534"/>
                <a:gd name="connsiteX0" fmla="*/ 0 w 4008835"/>
                <a:gd name="connsiteY0" fmla="*/ 257134 h 3014200"/>
                <a:gd name="connsiteX1" fmla="*/ 171450 w 4008835"/>
                <a:gd name="connsiteY1" fmla="*/ 199984 h 3014200"/>
                <a:gd name="connsiteX2" fmla="*/ 371475 w 4008835"/>
                <a:gd name="connsiteY2" fmla="*/ 314284 h 3014200"/>
                <a:gd name="connsiteX3" fmla="*/ 581025 w 4008835"/>
                <a:gd name="connsiteY3" fmla="*/ 609559 h 3014200"/>
                <a:gd name="connsiteX4" fmla="*/ 800100 w 4008835"/>
                <a:gd name="connsiteY4" fmla="*/ 1085809 h 3014200"/>
                <a:gd name="connsiteX5" fmla="*/ 1295400 w 4008835"/>
                <a:gd name="connsiteY5" fmla="*/ 2266909 h 3014200"/>
                <a:gd name="connsiteX6" fmla="*/ 2324100 w 4008835"/>
                <a:gd name="connsiteY6" fmla="*/ 2133559 h 3014200"/>
                <a:gd name="connsiteX7" fmla="*/ 3143250 w 4008835"/>
                <a:gd name="connsiteY7" fmla="*/ 476209 h 3014200"/>
                <a:gd name="connsiteX8" fmla="*/ 3792810 w 4008835"/>
                <a:gd name="connsiteY8" fmla="*/ 305528 h 3014200"/>
                <a:gd name="connsiteX9" fmla="*/ 4008835 w 4008835"/>
                <a:gd name="connsiteY9" fmla="*/ 665568 h 3014200"/>
                <a:gd name="connsiteX0" fmla="*/ 0 w 4008835"/>
                <a:gd name="connsiteY0" fmla="*/ 257134 h 3014200"/>
                <a:gd name="connsiteX1" fmla="*/ 171450 w 4008835"/>
                <a:gd name="connsiteY1" fmla="*/ 199984 h 3014200"/>
                <a:gd name="connsiteX2" fmla="*/ 371475 w 4008835"/>
                <a:gd name="connsiteY2" fmla="*/ 314284 h 3014200"/>
                <a:gd name="connsiteX3" fmla="*/ 581025 w 4008835"/>
                <a:gd name="connsiteY3" fmla="*/ 609559 h 3014200"/>
                <a:gd name="connsiteX4" fmla="*/ 800100 w 4008835"/>
                <a:gd name="connsiteY4" fmla="*/ 1085809 h 3014200"/>
                <a:gd name="connsiteX5" fmla="*/ 1295400 w 4008835"/>
                <a:gd name="connsiteY5" fmla="*/ 2266909 h 3014200"/>
                <a:gd name="connsiteX6" fmla="*/ 2324100 w 4008835"/>
                <a:gd name="connsiteY6" fmla="*/ 2133559 h 3014200"/>
                <a:gd name="connsiteX7" fmla="*/ 3143250 w 4008835"/>
                <a:gd name="connsiteY7" fmla="*/ 476209 h 3014200"/>
                <a:gd name="connsiteX8" fmla="*/ 3792810 w 4008835"/>
                <a:gd name="connsiteY8" fmla="*/ 305528 h 3014200"/>
                <a:gd name="connsiteX9" fmla="*/ 4008835 w 4008835"/>
                <a:gd name="connsiteY9" fmla="*/ 665568 h 3014200"/>
                <a:gd name="connsiteX0" fmla="*/ 0 w 4008835"/>
                <a:gd name="connsiteY0" fmla="*/ 257134 h 3014200"/>
                <a:gd name="connsiteX1" fmla="*/ 171450 w 4008835"/>
                <a:gd name="connsiteY1" fmla="*/ 199984 h 3014200"/>
                <a:gd name="connsiteX2" fmla="*/ 371475 w 4008835"/>
                <a:gd name="connsiteY2" fmla="*/ 314284 h 3014200"/>
                <a:gd name="connsiteX3" fmla="*/ 581025 w 4008835"/>
                <a:gd name="connsiteY3" fmla="*/ 609559 h 3014200"/>
                <a:gd name="connsiteX4" fmla="*/ 800100 w 4008835"/>
                <a:gd name="connsiteY4" fmla="*/ 1085809 h 3014200"/>
                <a:gd name="connsiteX5" fmla="*/ 1295400 w 4008835"/>
                <a:gd name="connsiteY5" fmla="*/ 2266909 h 3014200"/>
                <a:gd name="connsiteX6" fmla="*/ 2324100 w 4008835"/>
                <a:gd name="connsiteY6" fmla="*/ 2133559 h 3014200"/>
                <a:gd name="connsiteX7" fmla="*/ 3143250 w 4008835"/>
                <a:gd name="connsiteY7" fmla="*/ 476209 h 3014200"/>
                <a:gd name="connsiteX8" fmla="*/ 3792810 w 4008835"/>
                <a:gd name="connsiteY8" fmla="*/ 305528 h 3014200"/>
                <a:gd name="connsiteX9" fmla="*/ 4008835 w 4008835"/>
                <a:gd name="connsiteY9" fmla="*/ 665568 h 301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08835" h="3014200">
                  <a:moveTo>
                    <a:pt x="0" y="257134"/>
                  </a:moveTo>
                  <a:cubicBezTo>
                    <a:pt x="54769" y="223796"/>
                    <a:pt x="109538" y="190459"/>
                    <a:pt x="171450" y="199984"/>
                  </a:cubicBezTo>
                  <a:cubicBezTo>
                    <a:pt x="233363" y="209509"/>
                    <a:pt x="303213" y="246022"/>
                    <a:pt x="371475" y="314284"/>
                  </a:cubicBezTo>
                  <a:cubicBezTo>
                    <a:pt x="439737" y="382546"/>
                    <a:pt x="509588" y="480972"/>
                    <a:pt x="581025" y="609559"/>
                  </a:cubicBezTo>
                  <a:cubicBezTo>
                    <a:pt x="652462" y="738146"/>
                    <a:pt x="681038" y="809584"/>
                    <a:pt x="800100" y="1085809"/>
                  </a:cubicBezTo>
                  <a:cubicBezTo>
                    <a:pt x="919162" y="1362034"/>
                    <a:pt x="1099319" y="1948665"/>
                    <a:pt x="1295400" y="2266909"/>
                  </a:cubicBezTo>
                  <a:cubicBezTo>
                    <a:pt x="1741438" y="3014200"/>
                    <a:pt x="2052340" y="2480800"/>
                    <a:pt x="2324100" y="2133559"/>
                  </a:cubicBezTo>
                  <a:cubicBezTo>
                    <a:pt x="2525043" y="1779497"/>
                    <a:pt x="2898465" y="780881"/>
                    <a:pt x="3143250" y="476209"/>
                  </a:cubicBezTo>
                  <a:cubicBezTo>
                    <a:pt x="3388035" y="171537"/>
                    <a:pt x="3538563" y="0"/>
                    <a:pt x="3792810" y="305528"/>
                  </a:cubicBezTo>
                  <a:cubicBezTo>
                    <a:pt x="3969172" y="557676"/>
                    <a:pt x="3922713" y="492208"/>
                    <a:pt x="4008835" y="665568"/>
                  </a:cubicBezTo>
                </a:path>
              </a:pathLst>
            </a:cu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37" name="Forma livre 36"/>
            <p:cNvSpPr/>
            <p:nvPr/>
          </p:nvSpPr>
          <p:spPr>
            <a:xfrm>
              <a:off x="3981949" y="3705465"/>
              <a:ext cx="4038337" cy="660432"/>
            </a:xfrm>
            <a:custGeom>
              <a:avLst/>
              <a:gdLst>
                <a:gd name="connsiteX0" fmla="*/ 0 w 4038600"/>
                <a:gd name="connsiteY0" fmla="*/ 66675 h 660400"/>
                <a:gd name="connsiteX1" fmla="*/ 352425 w 4038600"/>
                <a:gd name="connsiteY1" fmla="*/ 66675 h 660400"/>
                <a:gd name="connsiteX2" fmla="*/ 1095375 w 4038600"/>
                <a:gd name="connsiteY2" fmla="*/ 419100 h 660400"/>
                <a:gd name="connsiteX3" fmla="*/ 1714500 w 4038600"/>
                <a:gd name="connsiteY3" fmla="*/ 647700 h 660400"/>
                <a:gd name="connsiteX4" fmla="*/ 2419350 w 4038600"/>
                <a:gd name="connsiteY4" fmla="*/ 495300 h 660400"/>
                <a:gd name="connsiteX5" fmla="*/ 3248025 w 4038600"/>
                <a:gd name="connsiteY5" fmla="*/ 76200 h 660400"/>
                <a:gd name="connsiteX6" fmla="*/ 3695700 w 4038600"/>
                <a:gd name="connsiteY6" fmla="*/ 38100 h 660400"/>
                <a:gd name="connsiteX7" fmla="*/ 4038600 w 4038600"/>
                <a:gd name="connsiteY7" fmla="*/ 142875 h 66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38600" h="660400">
                  <a:moveTo>
                    <a:pt x="0" y="66675"/>
                  </a:moveTo>
                  <a:cubicBezTo>
                    <a:pt x="84931" y="37306"/>
                    <a:pt x="169863" y="7938"/>
                    <a:pt x="352425" y="66675"/>
                  </a:cubicBezTo>
                  <a:cubicBezTo>
                    <a:pt x="534988" y="125413"/>
                    <a:pt x="868363" y="322263"/>
                    <a:pt x="1095375" y="419100"/>
                  </a:cubicBezTo>
                  <a:cubicBezTo>
                    <a:pt x="1322388" y="515938"/>
                    <a:pt x="1493838" y="635000"/>
                    <a:pt x="1714500" y="647700"/>
                  </a:cubicBezTo>
                  <a:cubicBezTo>
                    <a:pt x="1935162" y="660400"/>
                    <a:pt x="2163763" y="590550"/>
                    <a:pt x="2419350" y="495300"/>
                  </a:cubicBezTo>
                  <a:cubicBezTo>
                    <a:pt x="2674938" y="400050"/>
                    <a:pt x="3035300" y="152400"/>
                    <a:pt x="3248025" y="76200"/>
                  </a:cubicBezTo>
                  <a:cubicBezTo>
                    <a:pt x="3460750" y="0"/>
                    <a:pt x="3563938" y="26988"/>
                    <a:pt x="3695700" y="38100"/>
                  </a:cubicBezTo>
                  <a:cubicBezTo>
                    <a:pt x="3827462" y="49212"/>
                    <a:pt x="3933031" y="96043"/>
                    <a:pt x="4038600" y="142875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cxnSp>
          <p:nvCxnSpPr>
            <p:cNvPr id="39" name="Conector reto 38"/>
            <p:cNvCxnSpPr/>
            <p:nvPr/>
          </p:nvCxnSpPr>
          <p:spPr>
            <a:xfrm>
              <a:off x="4553411" y="3932490"/>
              <a:ext cx="0" cy="21591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ector reto 39"/>
            <p:cNvCxnSpPr/>
            <p:nvPr/>
          </p:nvCxnSpPr>
          <p:spPr>
            <a:xfrm>
              <a:off x="5104238" y="3932490"/>
              <a:ext cx="0" cy="21591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Conector reto 40"/>
            <p:cNvCxnSpPr/>
            <p:nvPr/>
          </p:nvCxnSpPr>
          <p:spPr>
            <a:xfrm>
              <a:off x="5734435" y="3932490"/>
              <a:ext cx="0" cy="21591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>
              <a:off x="6285261" y="3932490"/>
              <a:ext cx="0" cy="21591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onector reto 45"/>
            <p:cNvCxnSpPr/>
            <p:nvPr/>
          </p:nvCxnSpPr>
          <p:spPr>
            <a:xfrm>
              <a:off x="6894821" y="3922964"/>
              <a:ext cx="0" cy="21591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ector reto 46"/>
            <p:cNvCxnSpPr/>
            <p:nvPr/>
          </p:nvCxnSpPr>
          <p:spPr>
            <a:xfrm>
              <a:off x="7525018" y="3922964"/>
              <a:ext cx="0" cy="21591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ector reto 47"/>
            <p:cNvCxnSpPr/>
            <p:nvPr/>
          </p:nvCxnSpPr>
          <p:spPr>
            <a:xfrm>
              <a:off x="8075844" y="3922964"/>
              <a:ext cx="0" cy="21591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412" name="Retângulo 5"/>
          <p:cNvSpPr>
            <a:spLocks noChangeArrowheads="1"/>
          </p:cNvSpPr>
          <p:nvPr/>
        </p:nvSpPr>
        <p:spPr bwMode="auto">
          <a:xfrm>
            <a:off x="-396552" y="5621321"/>
            <a:ext cx="943304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800100" lvl="1" indent="-342900" algn="just" eaLnBrk="1" hangingPunct="1">
              <a:buFont typeface="Wingdings" panose="05000000000000000000" pitchFamily="2" charset="2"/>
              <a:buChar char="ü"/>
            </a:pPr>
            <a:r>
              <a:rPr lang="pt-PT" altLang="pt-BR" sz="2400" dirty="0">
                <a:latin typeface="Tahoma" panose="020B0604030504040204" pitchFamily="34" charset="0"/>
              </a:rPr>
              <a:t>Está relacionada     com a amplitude da onda sonora</a:t>
            </a:r>
            <a:r>
              <a:rPr lang="pt-PT" altLang="pt-BR" sz="2400" dirty="0" smtClean="0">
                <a:latin typeface="Tahoma" panose="020B0604030504040204" pitchFamily="34" charset="0"/>
              </a:rPr>
              <a:t>.</a:t>
            </a:r>
          </a:p>
          <a:p>
            <a:pPr marL="800100" lvl="1" indent="-342900" algn="just" eaLnBrk="1" hangingPunct="1">
              <a:buFont typeface="Wingdings" panose="05000000000000000000" pitchFamily="2" charset="2"/>
              <a:buChar char="ü"/>
            </a:pPr>
            <a:r>
              <a:rPr lang="pt-PT" altLang="pt-BR" sz="2400" dirty="0">
                <a:latin typeface="Tahoma" panose="020B0604030504040204" pitchFamily="34" charset="0"/>
              </a:rPr>
              <a:t>Quanto maior a amplitude da onda sonora, maior a intensidade do som.</a:t>
            </a:r>
          </a:p>
          <a:p>
            <a:pPr lvl="1" algn="just" eaLnBrk="1" hangingPunct="1">
              <a:buFont typeface="Wingdings" panose="05000000000000000000" pitchFamily="2" charset="2"/>
              <a:buChar char="ü"/>
            </a:pPr>
            <a:endParaRPr lang="pt-PT" altLang="pt-BR" sz="2400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90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3778" y="411226"/>
            <a:ext cx="99441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dirty="0">
                <a:solidFill>
                  <a:srgbClr val="7A9799"/>
                </a:solidFill>
              </a:rPr>
              <a:t>MHS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4438015" y="1548460"/>
            <a:ext cx="4281170" cy="389762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287020" marR="5080" indent="-274320">
              <a:lnSpc>
                <a:spcPct val="100000"/>
              </a:lnSpc>
              <a:spcBef>
                <a:spcPts val="115"/>
              </a:spcBef>
              <a:buClr>
                <a:srgbClr val="D16248"/>
              </a:buClr>
              <a:buSzPct val="85185"/>
              <a:buFont typeface="Segoe UI Symbol"/>
              <a:buChar char="⚫"/>
              <a:tabLst>
                <a:tab pos="287020" algn="l"/>
              </a:tabLst>
            </a:pPr>
            <a:r>
              <a:rPr sz="2700" spc="5" dirty="0">
                <a:latin typeface="Georgia"/>
                <a:cs typeface="Georgia"/>
              </a:rPr>
              <a:t>É</a:t>
            </a:r>
            <a:r>
              <a:rPr sz="2700" spc="120" dirty="0">
                <a:latin typeface="Georgia"/>
                <a:cs typeface="Georgia"/>
              </a:rPr>
              <a:t> </a:t>
            </a:r>
            <a:r>
              <a:rPr sz="2700" dirty="0">
                <a:latin typeface="Georgia"/>
                <a:cs typeface="Georgia"/>
              </a:rPr>
              <a:t>todo</a:t>
            </a:r>
            <a:r>
              <a:rPr sz="2700" spc="105" dirty="0">
                <a:latin typeface="Georgia"/>
                <a:cs typeface="Georgia"/>
              </a:rPr>
              <a:t> </a:t>
            </a:r>
            <a:r>
              <a:rPr sz="2700" spc="5" dirty="0">
                <a:latin typeface="Georgia"/>
                <a:cs typeface="Georgia"/>
              </a:rPr>
              <a:t>movimento</a:t>
            </a:r>
            <a:r>
              <a:rPr sz="2700" spc="30" dirty="0">
                <a:latin typeface="Georgia"/>
                <a:cs typeface="Georgia"/>
              </a:rPr>
              <a:t> </a:t>
            </a:r>
            <a:r>
              <a:rPr sz="2700" dirty="0">
                <a:latin typeface="Georgia"/>
                <a:cs typeface="Georgia"/>
              </a:rPr>
              <a:t>que </a:t>
            </a:r>
            <a:r>
              <a:rPr sz="2700" spc="5" dirty="0">
                <a:latin typeface="Georgia"/>
                <a:cs typeface="Georgia"/>
              </a:rPr>
              <a:t> um </a:t>
            </a:r>
            <a:r>
              <a:rPr sz="2700" dirty="0">
                <a:latin typeface="Georgia"/>
                <a:cs typeface="Georgia"/>
              </a:rPr>
              <a:t>corpo descreve </a:t>
            </a:r>
            <a:r>
              <a:rPr sz="2700" spc="5" dirty="0">
                <a:latin typeface="Georgia"/>
                <a:cs typeface="Georgia"/>
              </a:rPr>
              <a:t>uma </a:t>
            </a:r>
            <a:r>
              <a:rPr sz="2700" spc="10" dirty="0">
                <a:latin typeface="Georgia"/>
                <a:cs typeface="Georgia"/>
              </a:rPr>
              <a:t> </a:t>
            </a:r>
            <a:r>
              <a:rPr sz="2700" dirty="0">
                <a:latin typeface="Georgia"/>
                <a:cs typeface="Georgia"/>
              </a:rPr>
              <a:t>trajetória,</a:t>
            </a:r>
            <a:r>
              <a:rPr sz="2700" spc="-105" dirty="0">
                <a:latin typeface="Georgia"/>
                <a:cs typeface="Georgia"/>
              </a:rPr>
              <a:t> </a:t>
            </a:r>
            <a:r>
              <a:rPr sz="2700" spc="5" dirty="0">
                <a:latin typeface="Georgia"/>
                <a:cs typeface="Georgia"/>
              </a:rPr>
              <a:t>e</a:t>
            </a:r>
            <a:r>
              <a:rPr sz="2700" spc="-40" dirty="0">
                <a:latin typeface="Georgia"/>
                <a:cs typeface="Georgia"/>
              </a:rPr>
              <a:t> </a:t>
            </a:r>
            <a:r>
              <a:rPr sz="2700" spc="5" dirty="0">
                <a:latin typeface="Georgia"/>
                <a:cs typeface="Georgia"/>
              </a:rPr>
              <a:t>a</a:t>
            </a:r>
            <a:r>
              <a:rPr sz="2700" spc="-10" dirty="0">
                <a:latin typeface="Georgia"/>
                <a:cs typeface="Georgia"/>
              </a:rPr>
              <a:t> </a:t>
            </a:r>
            <a:r>
              <a:rPr sz="2700" dirty="0">
                <a:latin typeface="Georgia"/>
                <a:cs typeface="Georgia"/>
              </a:rPr>
              <a:t>partir</a:t>
            </a:r>
            <a:r>
              <a:rPr sz="2700" spc="-70" dirty="0">
                <a:latin typeface="Georgia"/>
                <a:cs typeface="Georgia"/>
              </a:rPr>
              <a:t> </a:t>
            </a:r>
            <a:r>
              <a:rPr sz="2700" spc="5" dirty="0">
                <a:latin typeface="Georgia"/>
                <a:cs typeface="Georgia"/>
              </a:rPr>
              <a:t>de</a:t>
            </a:r>
            <a:r>
              <a:rPr sz="2700" spc="-30" dirty="0">
                <a:latin typeface="Georgia"/>
                <a:cs typeface="Georgia"/>
              </a:rPr>
              <a:t> </a:t>
            </a:r>
            <a:r>
              <a:rPr sz="2700" spc="5" dirty="0">
                <a:latin typeface="Georgia"/>
                <a:cs typeface="Georgia"/>
              </a:rPr>
              <a:t>um </a:t>
            </a:r>
            <a:r>
              <a:rPr sz="2700" spc="-635" dirty="0">
                <a:latin typeface="Georgia"/>
                <a:cs typeface="Georgia"/>
              </a:rPr>
              <a:t> </a:t>
            </a:r>
            <a:r>
              <a:rPr sz="2700" dirty="0">
                <a:latin typeface="Georgia"/>
                <a:cs typeface="Georgia"/>
              </a:rPr>
              <a:t>certo </a:t>
            </a:r>
            <a:r>
              <a:rPr sz="2700" spc="5" dirty="0">
                <a:latin typeface="Georgia"/>
                <a:cs typeface="Georgia"/>
              </a:rPr>
              <a:t>instante começa a </a:t>
            </a:r>
            <a:r>
              <a:rPr sz="2700" spc="10" dirty="0">
                <a:latin typeface="Georgia"/>
                <a:cs typeface="Georgia"/>
              </a:rPr>
              <a:t> </a:t>
            </a:r>
            <a:r>
              <a:rPr sz="2700" spc="5" dirty="0">
                <a:latin typeface="Georgia"/>
                <a:cs typeface="Georgia"/>
              </a:rPr>
              <a:t>repetir </a:t>
            </a:r>
            <a:r>
              <a:rPr sz="2700" dirty="0">
                <a:latin typeface="Georgia"/>
                <a:cs typeface="Georgia"/>
              </a:rPr>
              <a:t>esta trajetória </a:t>
            </a:r>
            <a:r>
              <a:rPr sz="2700" spc="10" dirty="0">
                <a:latin typeface="Times New Roman"/>
                <a:cs typeface="Times New Roman"/>
              </a:rPr>
              <a:t>→ </a:t>
            </a:r>
            <a:r>
              <a:rPr sz="2700" spc="15" dirty="0">
                <a:latin typeface="Times New Roman"/>
                <a:cs typeface="Times New Roman"/>
              </a:rPr>
              <a:t> </a:t>
            </a:r>
            <a:r>
              <a:rPr sz="2700" b="1" spc="5" dirty="0">
                <a:solidFill>
                  <a:srgbClr val="FF0000"/>
                </a:solidFill>
                <a:latin typeface="Georgia"/>
                <a:cs typeface="Georgia"/>
              </a:rPr>
              <a:t>sistema</a:t>
            </a:r>
            <a:r>
              <a:rPr sz="2700" b="1" spc="-11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700" b="1" spc="5" dirty="0">
                <a:solidFill>
                  <a:srgbClr val="FF0000"/>
                </a:solidFill>
                <a:latin typeface="Georgia"/>
                <a:cs typeface="Georgia"/>
              </a:rPr>
              <a:t>oscilatório</a:t>
            </a:r>
            <a:endParaRPr sz="2700">
              <a:latin typeface="Georgia"/>
              <a:cs typeface="Georgia"/>
            </a:endParaRPr>
          </a:p>
          <a:p>
            <a:pPr>
              <a:lnSpc>
                <a:spcPct val="100000"/>
              </a:lnSpc>
              <a:buClr>
                <a:srgbClr val="D16248"/>
              </a:buClr>
              <a:buFont typeface="Segoe UI Symbol"/>
              <a:buChar char="⚫"/>
            </a:pPr>
            <a:endParaRPr sz="4000">
              <a:latin typeface="Georgia"/>
              <a:cs typeface="Georgia"/>
            </a:endParaRPr>
          </a:p>
          <a:p>
            <a:pPr marL="287020" indent="-274320">
              <a:lnSpc>
                <a:spcPct val="100000"/>
              </a:lnSpc>
              <a:buClr>
                <a:srgbClr val="D16248"/>
              </a:buClr>
              <a:buSzPct val="85185"/>
              <a:buFont typeface="Segoe UI Symbol"/>
              <a:buChar char="⚫"/>
              <a:tabLst>
                <a:tab pos="287020" algn="l"/>
              </a:tabLst>
            </a:pPr>
            <a:r>
              <a:rPr sz="2700" spc="10" dirty="0">
                <a:latin typeface="Georgia"/>
                <a:cs typeface="Georgia"/>
              </a:rPr>
              <a:t>O</a:t>
            </a:r>
            <a:r>
              <a:rPr sz="2700" spc="-55" dirty="0">
                <a:latin typeface="Georgia"/>
                <a:cs typeface="Georgia"/>
              </a:rPr>
              <a:t> </a:t>
            </a:r>
            <a:r>
              <a:rPr sz="2700" spc="5" dirty="0">
                <a:latin typeface="Georgia"/>
                <a:cs typeface="Georgia"/>
              </a:rPr>
              <a:t>MHS</a:t>
            </a:r>
            <a:r>
              <a:rPr sz="2700" spc="-60" dirty="0">
                <a:latin typeface="Georgia"/>
                <a:cs typeface="Georgia"/>
              </a:rPr>
              <a:t> </a:t>
            </a:r>
            <a:r>
              <a:rPr sz="2700" spc="5" dirty="0">
                <a:latin typeface="Georgia"/>
                <a:cs typeface="Georgia"/>
              </a:rPr>
              <a:t>é</a:t>
            </a:r>
            <a:r>
              <a:rPr sz="2700" spc="-45" dirty="0">
                <a:latin typeface="Georgia"/>
                <a:cs typeface="Georgia"/>
              </a:rPr>
              <a:t> </a:t>
            </a:r>
            <a:r>
              <a:rPr sz="2700" spc="5" dirty="0">
                <a:latin typeface="Georgia"/>
                <a:cs typeface="Georgia"/>
              </a:rPr>
              <a:t>um</a:t>
            </a:r>
            <a:endParaRPr sz="2700">
              <a:latin typeface="Georgia"/>
              <a:cs typeface="Georgia"/>
            </a:endParaRPr>
          </a:p>
          <a:p>
            <a:pPr marL="287020">
              <a:lnSpc>
                <a:spcPct val="100000"/>
              </a:lnSpc>
            </a:pPr>
            <a:r>
              <a:rPr sz="2700" b="1" spc="5" dirty="0">
                <a:solidFill>
                  <a:srgbClr val="FF0000"/>
                </a:solidFill>
                <a:latin typeface="Georgia"/>
                <a:cs typeface="Georgia"/>
              </a:rPr>
              <a:t>movimento</a:t>
            </a:r>
            <a:r>
              <a:rPr sz="2700" b="1" spc="-13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700" b="1" spc="5" dirty="0">
                <a:solidFill>
                  <a:srgbClr val="FF0000"/>
                </a:solidFill>
                <a:latin typeface="Georgia"/>
                <a:cs typeface="Georgia"/>
              </a:rPr>
              <a:t>periódico</a:t>
            </a:r>
            <a:endParaRPr sz="2700">
              <a:latin typeface="Georgia"/>
              <a:cs typeface="Georg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287" y="1714423"/>
            <a:ext cx="4032250" cy="435457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tângulo 55"/>
          <p:cNvSpPr/>
          <p:nvPr/>
        </p:nvSpPr>
        <p:spPr>
          <a:xfrm>
            <a:off x="971550" y="1844675"/>
            <a:ext cx="7056438" cy="28082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>
              <a:solidFill>
                <a:schemeClr val="tx1"/>
              </a:solidFill>
            </a:endParaRPr>
          </a:p>
        </p:txBody>
      </p:sp>
      <p:sp>
        <p:nvSpPr>
          <p:cNvPr id="18436" name="Retângulo 4"/>
          <p:cNvSpPr>
            <a:spLocks noChangeArrowheads="1"/>
          </p:cNvSpPr>
          <p:nvPr/>
        </p:nvSpPr>
        <p:spPr bwMode="auto">
          <a:xfrm>
            <a:off x="323528" y="4797425"/>
            <a:ext cx="849694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just" eaLnBrk="1" hangingPunct="1"/>
            <a:r>
              <a:rPr lang="pt-PT" altLang="pt-BR" sz="2800" dirty="0">
                <a:latin typeface="+mn-lt"/>
              </a:rPr>
              <a:t>O som alto ou agudo corresponde a uma maior frequência ao contrário de som baixo ou </a:t>
            </a:r>
            <a:r>
              <a:rPr lang="pt-PT" altLang="pt-BR" sz="2800" dirty="0" smtClean="0">
                <a:latin typeface="+mn-lt"/>
              </a:rPr>
              <a:t>grave.</a:t>
            </a:r>
            <a:endParaRPr lang="pt-PT" altLang="pt-BR" sz="2800" dirty="0">
              <a:latin typeface="+mn-lt"/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3851275" y="2565400"/>
            <a:ext cx="38163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3851275" y="3770313"/>
            <a:ext cx="38163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Forma livre 14"/>
          <p:cNvSpPr/>
          <p:nvPr/>
        </p:nvSpPr>
        <p:spPr>
          <a:xfrm>
            <a:off x="3933825" y="2327275"/>
            <a:ext cx="3438525" cy="385763"/>
          </a:xfrm>
          <a:custGeom>
            <a:avLst/>
            <a:gdLst>
              <a:gd name="connsiteX0" fmla="*/ 0 w 3438525"/>
              <a:gd name="connsiteY0" fmla="*/ 127000 h 396875"/>
              <a:gd name="connsiteX1" fmla="*/ 314325 w 3438525"/>
              <a:gd name="connsiteY1" fmla="*/ 336550 h 396875"/>
              <a:gd name="connsiteX2" fmla="*/ 771525 w 3438525"/>
              <a:gd name="connsiteY2" fmla="*/ 336550 h 396875"/>
              <a:gd name="connsiteX3" fmla="*/ 1257300 w 3438525"/>
              <a:gd name="connsiteY3" fmla="*/ 107950 h 396875"/>
              <a:gd name="connsiteX4" fmla="*/ 1847850 w 3438525"/>
              <a:gd name="connsiteY4" fmla="*/ 127000 h 396875"/>
              <a:gd name="connsiteX5" fmla="*/ 2114550 w 3438525"/>
              <a:gd name="connsiteY5" fmla="*/ 317500 h 396875"/>
              <a:gd name="connsiteX6" fmla="*/ 2438400 w 3438525"/>
              <a:gd name="connsiteY6" fmla="*/ 374650 h 396875"/>
              <a:gd name="connsiteX7" fmla="*/ 2857500 w 3438525"/>
              <a:gd name="connsiteY7" fmla="*/ 184150 h 396875"/>
              <a:gd name="connsiteX8" fmla="*/ 3267075 w 3438525"/>
              <a:gd name="connsiteY8" fmla="*/ 22225 h 396875"/>
              <a:gd name="connsiteX9" fmla="*/ 3438525 w 3438525"/>
              <a:gd name="connsiteY9" fmla="*/ 50800 h 396875"/>
              <a:gd name="connsiteX0" fmla="*/ 0 w 3438525"/>
              <a:gd name="connsiteY0" fmla="*/ 127000 h 396875"/>
              <a:gd name="connsiteX1" fmla="*/ 314325 w 3438525"/>
              <a:gd name="connsiteY1" fmla="*/ 336550 h 396875"/>
              <a:gd name="connsiteX2" fmla="*/ 771525 w 3438525"/>
              <a:gd name="connsiteY2" fmla="*/ 336550 h 396875"/>
              <a:gd name="connsiteX3" fmla="*/ 1257300 w 3438525"/>
              <a:gd name="connsiteY3" fmla="*/ 107950 h 396875"/>
              <a:gd name="connsiteX4" fmla="*/ 1847850 w 3438525"/>
              <a:gd name="connsiteY4" fmla="*/ 127000 h 396875"/>
              <a:gd name="connsiteX5" fmla="*/ 2114550 w 3438525"/>
              <a:gd name="connsiteY5" fmla="*/ 317500 h 396875"/>
              <a:gd name="connsiteX6" fmla="*/ 2438400 w 3438525"/>
              <a:gd name="connsiteY6" fmla="*/ 374650 h 396875"/>
              <a:gd name="connsiteX7" fmla="*/ 2857500 w 3438525"/>
              <a:gd name="connsiteY7" fmla="*/ 184150 h 396875"/>
              <a:gd name="connsiteX8" fmla="*/ 3267075 w 3438525"/>
              <a:gd name="connsiteY8" fmla="*/ 22225 h 396875"/>
              <a:gd name="connsiteX9" fmla="*/ 3438525 w 3438525"/>
              <a:gd name="connsiteY9" fmla="*/ 50800 h 396875"/>
              <a:gd name="connsiteX0" fmla="*/ 0 w 3438525"/>
              <a:gd name="connsiteY0" fmla="*/ 127000 h 396875"/>
              <a:gd name="connsiteX1" fmla="*/ 314325 w 3438525"/>
              <a:gd name="connsiteY1" fmla="*/ 336550 h 396875"/>
              <a:gd name="connsiteX2" fmla="*/ 771525 w 3438525"/>
              <a:gd name="connsiteY2" fmla="*/ 336550 h 396875"/>
              <a:gd name="connsiteX3" fmla="*/ 1257300 w 3438525"/>
              <a:gd name="connsiteY3" fmla="*/ 107950 h 396875"/>
              <a:gd name="connsiteX4" fmla="*/ 1847850 w 3438525"/>
              <a:gd name="connsiteY4" fmla="*/ 127000 h 396875"/>
              <a:gd name="connsiteX5" fmla="*/ 2114550 w 3438525"/>
              <a:gd name="connsiteY5" fmla="*/ 317500 h 396875"/>
              <a:gd name="connsiteX6" fmla="*/ 2438400 w 3438525"/>
              <a:gd name="connsiteY6" fmla="*/ 374650 h 396875"/>
              <a:gd name="connsiteX7" fmla="*/ 2857500 w 3438525"/>
              <a:gd name="connsiteY7" fmla="*/ 184150 h 396875"/>
              <a:gd name="connsiteX8" fmla="*/ 3267075 w 3438525"/>
              <a:gd name="connsiteY8" fmla="*/ 22225 h 396875"/>
              <a:gd name="connsiteX9" fmla="*/ 3438525 w 3438525"/>
              <a:gd name="connsiteY9" fmla="*/ 50800 h 396875"/>
              <a:gd name="connsiteX0" fmla="*/ 0 w 3438525"/>
              <a:gd name="connsiteY0" fmla="*/ 127000 h 396875"/>
              <a:gd name="connsiteX1" fmla="*/ 314325 w 3438525"/>
              <a:gd name="connsiteY1" fmla="*/ 336550 h 396875"/>
              <a:gd name="connsiteX2" fmla="*/ 771525 w 3438525"/>
              <a:gd name="connsiteY2" fmla="*/ 336550 h 396875"/>
              <a:gd name="connsiteX3" fmla="*/ 1257300 w 3438525"/>
              <a:gd name="connsiteY3" fmla="*/ 107950 h 396875"/>
              <a:gd name="connsiteX4" fmla="*/ 1847850 w 3438525"/>
              <a:gd name="connsiteY4" fmla="*/ 127000 h 396875"/>
              <a:gd name="connsiteX5" fmla="*/ 2114550 w 3438525"/>
              <a:gd name="connsiteY5" fmla="*/ 317500 h 396875"/>
              <a:gd name="connsiteX6" fmla="*/ 2438400 w 3438525"/>
              <a:gd name="connsiteY6" fmla="*/ 374650 h 396875"/>
              <a:gd name="connsiteX7" fmla="*/ 2857500 w 3438525"/>
              <a:gd name="connsiteY7" fmla="*/ 184150 h 396875"/>
              <a:gd name="connsiteX8" fmla="*/ 3267075 w 3438525"/>
              <a:gd name="connsiteY8" fmla="*/ 22225 h 396875"/>
              <a:gd name="connsiteX9" fmla="*/ 3438525 w 3438525"/>
              <a:gd name="connsiteY9" fmla="*/ 50800 h 396875"/>
              <a:gd name="connsiteX0" fmla="*/ 0 w 3438525"/>
              <a:gd name="connsiteY0" fmla="*/ 127000 h 396875"/>
              <a:gd name="connsiteX1" fmla="*/ 314325 w 3438525"/>
              <a:gd name="connsiteY1" fmla="*/ 336550 h 396875"/>
              <a:gd name="connsiteX2" fmla="*/ 771525 w 3438525"/>
              <a:gd name="connsiteY2" fmla="*/ 336550 h 396875"/>
              <a:gd name="connsiteX3" fmla="*/ 1257300 w 3438525"/>
              <a:gd name="connsiteY3" fmla="*/ 107950 h 396875"/>
              <a:gd name="connsiteX4" fmla="*/ 1847850 w 3438525"/>
              <a:gd name="connsiteY4" fmla="*/ 127000 h 396875"/>
              <a:gd name="connsiteX5" fmla="*/ 2114550 w 3438525"/>
              <a:gd name="connsiteY5" fmla="*/ 317500 h 396875"/>
              <a:gd name="connsiteX6" fmla="*/ 2438400 w 3438525"/>
              <a:gd name="connsiteY6" fmla="*/ 374650 h 396875"/>
              <a:gd name="connsiteX7" fmla="*/ 2857500 w 3438525"/>
              <a:gd name="connsiteY7" fmla="*/ 184150 h 396875"/>
              <a:gd name="connsiteX8" fmla="*/ 3267075 w 3438525"/>
              <a:gd name="connsiteY8" fmla="*/ 22225 h 396875"/>
              <a:gd name="connsiteX9" fmla="*/ 3438525 w 3438525"/>
              <a:gd name="connsiteY9" fmla="*/ 50800 h 396875"/>
              <a:gd name="connsiteX0" fmla="*/ 0 w 3438525"/>
              <a:gd name="connsiteY0" fmla="*/ 111745 h 381620"/>
              <a:gd name="connsiteX1" fmla="*/ 314325 w 3438525"/>
              <a:gd name="connsiteY1" fmla="*/ 321295 h 381620"/>
              <a:gd name="connsiteX2" fmla="*/ 771525 w 3438525"/>
              <a:gd name="connsiteY2" fmla="*/ 321295 h 381620"/>
              <a:gd name="connsiteX3" fmla="*/ 1257300 w 3438525"/>
              <a:gd name="connsiteY3" fmla="*/ 92695 h 381620"/>
              <a:gd name="connsiteX4" fmla="*/ 1847850 w 3438525"/>
              <a:gd name="connsiteY4" fmla="*/ 111745 h 381620"/>
              <a:gd name="connsiteX5" fmla="*/ 2114550 w 3438525"/>
              <a:gd name="connsiteY5" fmla="*/ 302245 h 381620"/>
              <a:gd name="connsiteX6" fmla="*/ 2438400 w 3438525"/>
              <a:gd name="connsiteY6" fmla="*/ 359395 h 381620"/>
              <a:gd name="connsiteX7" fmla="*/ 2857500 w 3438525"/>
              <a:gd name="connsiteY7" fmla="*/ 168895 h 381620"/>
              <a:gd name="connsiteX8" fmla="*/ 3230463 w 3438525"/>
              <a:gd name="connsiteY8" fmla="*/ 22225 h 381620"/>
              <a:gd name="connsiteX9" fmla="*/ 3438525 w 3438525"/>
              <a:gd name="connsiteY9" fmla="*/ 35545 h 381620"/>
              <a:gd name="connsiteX0" fmla="*/ 0 w 3438525"/>
              <a:gd name="connsiteY0" fmla="*/ 111745 h 370954"/>
              <a:gd name="connsiteX1" fmla="*/ 314325 w 3438525"/>
              <a:gd name="connsiteY1" fmla="*/ 321295 h 370954"/>
              <a:gd name="connsiteX2" fmla="*/ 771525 w 3438525"/>
              <a:gd name="connsiteY2" fmla="*/ 321295 h 370954"/>
              <a:gd name="connsiteX3" fmla="*/ 1257300 w 3438525"/>
              <a:gd name="connsiteY3" fmla="*/ 92695 h 370954"/>
              <a:gd name="connsiteX4" fmla="*/ 1847850 w 3438525"/>
              <a:gd name="connsiteY4" fmla="*/ 111745 h 370954"/>
              <a:gd name="connsiteX5" fmla="*/ 2078335 w 3438525"/>
              <a:gd name="connsiteY5" fmla="*/ 238248 h 370954"/>
              <a:gd name="connsiteX6" fmla="*/ 2438400 w 3438525"/>
              <a:gd name="connsiteY6" fmla="*/ 359395 h 370954"/>
              <a:gd name="connsiteX7" fmla="*/ 2857500 w 3438525"/>
              <a:gd name="connsiteY7" fmla="*/ 168895 h 370954"/>
              <a:gd name="connsiteX8" fmla="*/ 3230463 w 3438525"/>
              <a:gd name="connsiteY8" fmla="*/ 22225 h 370954"/>
              <a:gd name="connsiteX9" fmla="*/ 3438525 w 3438525"/>
              <a:gd name="connsiteY9" fmla="*/ 35545 h 370954"/>
              <a:gd name="connsiteX0" fmla="*/ 0 w 3438525"/>
              <a:gd name="connsiteY0" fmla="*/ 111745 h 386184"/>
              <a:gd name="connsiteX1" fmla="*/ 314325 w 3438525"/>
              <a:gd name="connsiteY1" fmla="*/ 321295 h 386184"/>
              <a:gd name="connsiteX2" fmla="*/ 771525 w 3438525"/>
              <a:gd name="connsiteY2" fmla="*/ 321295 h 386184"/>
              <a:gd name="connsiteX3" fmla="*/ 1257300 w 3438525"/>
              <a:gd name="connsiteY3" fmla="*/ 92695 h 386184"/>
              <a:gd name="connsiteX4" fmla="*/ 1847850 w 3438525"/>
              <a:gd name="connsiteY4" fmla="*/ 111745 h 386184"/>
              <a:gd name="connsiteX5" fmla="*/ 2078335 w 3438525"/>
              <a:gd name="connsiteY5" fmla="*/ 238248 h 386184"/>
              <a:gd name="connsiteX6" fmla="*/ 2438400 w 3438525"/>
              <a:gd name="connsiteY6" fmla="*/ 359395 h 386184"/>
              <a:gd name="connsiteX7" fmla="*/ 2857500 w 3438525"/>
              <a:gd name="connsiteY7" fmla="*/ 168895 h 386184"/>
              <a:gd name="connsiteX8" fmla="*/ 3230463 w 3438525"/>
              <a:gd name="connsiteY8" fmla="*/ 22225 h 386184"/>
              <a:gd name="connsiteX9" fmla="*/ 3438525 w 3438525"/>
              <a:gd name="connsiteY9" fmla="*/ 35545 h 38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8525" h="386184">
                <a:moveTo>
                  <a:pt x="0" y="111745"/>
                </a:moveTo>
                <a:cubicBezTo>
                  <a:pt x="92869" y="199057"/>
                  <a:pt x="185738" y="286370"/>
                  <a:pt x="314325" y="321295"/>
                </a:cubicBezTo>
                <a:cubicBezTo>
                  <a:pt x="442912" y="356220"/>
                  <a:pt x="614363" y="359395"/>
                  <a:pt x="771525" y="321295"/>
                </a:cubicBezTo>
                <a:cubicBezTo>
                  <a:pt x="928687" y="283195"/>
                  <a:pt x="1064965" y="158849"/>
                  <a:pt x="1257300" y="92695"/>
                </a:cubicBezTo>
                <a:cubicBezTo>
                  <a:pt x="1444699" y="13940"/>
                  <a:pt x="1653555" y="18132"/>
                  <a:pt x="1847850" y="111745"/>
                </a:cubicBezTo>
                <a:cubicBezTo>
                  <a:pt x="1994173" y="183232"/>
                  <a:pt x="1979910" y="196973"/>
                  <a:pt x="2078335" y="238248"/>
                </a:cubicBezTo>
                <a:cubicBezTo>
                  <a:pt x="2176760" y="279523"/>
                  <a:pt x="2223980" y="386184"/>
                  <a:pt x="2438400" y="359395"/>
                </a:cubicBezTo>
                <a:cubicBezTo>
                  <a:pt x="2568261" y="347836"/>
                  <a:pt x="2725490" y="225090"/>
                  <a:pt x="2857500" y="168895"/>
                </a:cubicBezTo>
                <a:cubicBezTo>
                  <a:pt x="2989511" y="112700"/>
                  <a:pt x="3133625" y="44450"/>
                  <a:pt x="3230463" y="22225"/>
                </a:cubicBezTo>
                <a:cubicBezTo>
                  <a:pt x="3327301" y="0"/>
                  <a:pt x="3401219" y="10145"/>
                  <a:pt x="3438525" y="35545"/>
                </a:cubicBez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6" name="Forma livre 15"/>
          <p:cNvSpPr/>
          <p:nvPr/>
        </p:nvSpPr>
        <p:spPr>
          <a:xfrm>
            <a:off x="3981450" y="3544888"/>
            <a:ext cx="3429000" cy="411162"/>
          </a:xfrm>
          <a:custGeom>
            <a:avLst/>
            <a:gdLst>
              <a:gd name="connsiteX0" fmla="*/ 0 w 3429000"/>
              <a:gd name="connsiteY0" fmla="*/ 188912 h 411162"/>
              <a:gd name="connsiteX1" fmla="*/ 104775 w 3429000"/>
              <a:gd name="connsiteY1" fmla="*/ 65087 h 411162"/>
              <a:gd name="connsiteX2" fmla="*/ 314325 w 3429000"/>
              <a:gd name="connsiteY2" fmla="*/ 388937 h 411162"/>
              <a:gd name="connsiteX3" fmla="*/ 561975 w 3429000"/>
              <a:gd name="connsiteY3" fmla="*/ 65087 h 411162"/>
              <a:gd name="connsiteX4" fmla="*/ 771525 w 3429000"/>
              <a:gd name="connsiteY4" fmla="*/ 369887 h 411162"/>
              <a:gd name="connsiteX5" fmla="*/ 1000125 w 3429000"/>
              <a:gd name="connsiteY5" fmla="*/ 46037 h 411162"/>
              <a:gd name="connsiteX6" fmla="*/ 1247775 w 3429000"/>
              <a:gd name="connsiteY6" fmla="*/ 407987 h 411162"/>
              <a:gd name="connsiteX7" fmla="*/ 1457325 w 3429000"/>
              <a:gd name="connsiteY7" fmla="*/ 55562 h 411162"/>
              <a:gd name="connsiteX8" fmla="*/ 1704975 w 3429000"/>
              <a:gd name="connsiteY8" fmla="*/ 398462 h 411162"/>
              <a:gd name="connsiteX9" fmla="*/ 1933575 w 3429000"/>
              <a:gd name="connsiteY9" fmla="*/ 26987 h 411162"/>
              <a:gd name="connsiteX10" fmla="*/ 2171700 w 3429000"/>
              <a:gd name="connsiteY10" fmla="*/ 388937 h 411162"/>
              <a:gd name="connsiteX11" fmla="*/ 2381250 w 3429000"/>
              <a:gd name="connsiteY11" fmla="*/ 36512 h 411162"/>
              <a:gd name="connsiteX12" fmla="*/ 2628900 w 3429000"/>
              <a:gd name="connsiteY12" fmla="*/ 407987 h 411162"/>
              <a:gd name="connsiteX13" fmla="*/ 2828925 w 3429000"/>
              <a:gd name="connsiteY13" fmla="*/ 55562 h 411162"/>
              <a:gd name="connsiteX14" fmla="*/ 3086100 w 3429000"/>
              <a:gd name="connsiteY14" fmla="*/ 388937 h 411162"/>
              <a:gd name="connsiteX15" fmla="*/ 3295650 w 3429000"/>
              <a:gd name="connsiteY15" fmla="*/ 36512 h 411162"/>
              <a:gd name="connsiteX16" fmla="*/ 3429000 w 3429000"/>
              <a:gd name="connsiteY16" fmla="*/ 169862 h 41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29000" h="411162">
                <a:moveTo>
                  <a:pt x="0" y="188912"/>
                </a:moveTo>
                <a:cubicBezTo>
                  <a:pt x="26193" y="110330"/>
                  <a:pt x="52387" y="31749"/>
                  <a:pt x="104775" y="65087"/>
                </a:cubicBezTo>
                <a:cubicBezTo>
                  <a:pt x="157163" y="98425"/>
                  <a:pt x="238125" y="388937"/>
                  <a:pt x="314325" y="388937"/>
                </a:cubicBezTo>
                <a:cubicBezTo>
                  <a:pt x="390525" y="388937"/>
                  <a:pt x="485775" y="68262"/>
                  <a:pt x="561975" y="65087"/>
                </a:cubicBezTo>
                <a:cubicBezTo>
                  <a:pt x="638175" y="61912"/>
                  <a:pt x="698500" y="373062"/>
                  <a:pt x="771525" y="369887"/>
                </a:cubicBezTo>
                <a:cubicBezTo>
                  <a:pt x="844550" y="366712"/>
                  <a:pt x="920750" y="39687"/>
                  <a:pt x="1000125" y="46037"/>
                </a:cubicBezTo>
                <a:cubicBezTo>
                  <a:pt x="1079500" y="52387"/>
                  <a:pt x="1171575" y="406400"/>
                  <a:pt x="1247775" y="407987"/>
                </a:cubicBezTo>
                <a:cubicBezTo>
                  <a:pt x="1323975" y="409574"/>
                  <a:pt x="1381125" y="57149"/>
                  <a:pt x="1457325" y="55562"/>
                </a:cubicBezTo>
                <a:cubicBezTo>
                  <a:pt x="1533525" y="53975"/>
                  <a:pt x="1625600" y="403224"/>
                  <a:pt x="1704975" y="398462"/>
                </a:cubicBezTo>
                <a:cubicBezTo>
                  <a:pt x="1784350" y="393700"/>
                  <a:pt x="1855788" y="28574"/>
                  <a:pt x="1933575" y="26987"/>
                </a:cubicBezTo>
                <a:cubicBezTo>
                  <a:pt x="2011362" y="25400"/>
                  <a:pt x="2097088" y="387350"/>
                  <a:pt x="2171700" y="388937"/>
                </a:cubicBezTo>
                <a:cubicBezTo>
                  <a:pt x="2246312" y="390524"/>
                  <a:pt x="2305050" y="33337"/>
                  <a:pt x="2381250" y="36512"/>
                </a:cubicBezTo>
                <a:cubicBezTo>
                  <a:pt x="2457450" y="39687"/>
                  <a:pt x="2554288" y="404812"/>
                  <a:pt x="2628900" y="407987"/>
                </a:cubicBezTo>
                <a:cubicBezTo>
                  <a:pt x="2703512" y="411162"/>
                  <a:pt x="2752725" y="58737"/>
                  <a:pt x="2828925" y="55562"/>
                </a:cubicBezTo>
                <a:cubicBezTo>
                  <a:pt x="2905125" y="52387"/>
                  <a:pt x="3008313" y="392112"/>
                  <a:pt x="3086100" y="388937"/>
                </a:cubicBezTo>
                <a:cubicBezTo>
                  <a:pt x="3163887" y="385762"/>
                  <a:pt x="3238500" y="73025"/>
                  <a:pt x="3295650" y="36512"/>
                </a:cubicBezTo>
                <a:cubicBezTo>
                  <a:pt x="3352800" y="0"/>
                  <a:pt x="3390900" y="84931"/>
                  <a:pt x="3429000" y="169862"/>
                </a:cubicBez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8441" name="CaixaDeTexto 16"/>
          <p:cNvSpPr txBox="1">
            <a:spLocks noChangeArrowheads="1"/>
          </p:cNvSpPr>
          <p:nvPr/>
        </p:nvSpPr>
        <p:spPr bwMode="auto">
          <a:xfrm>
            <a:off x="4067175" y="2060575"/>
            <a:ext cx="3289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dirty="0"/>
              <a:t>Frequência baixa – som grave</a:t>
            </a:r>
          </a:p>
        </p:txBody>
      </p:sp>
      <p:sp>
        <p:nvSpPr>
          <p:cNvPr id="18442" name="CaixaDeTexto 17"/>
          <p:cNvSpPr txBox="1">
            <a:spLocks noChangeArrowheads="1"/>
          </p:cNvSpPr>
          <p:nvPr/>
        </p:nvSpPr>
        <p:spPr bwMode="auto">
          <a:xfrm>
            <a:off x="4135438" y="3141663"/>
            <a:ext cx="31734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/>
              <a:t>Frequência alta – som agudo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1331640" y="2060848"/>
            <a:ext cx="144016" cy="100811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1331640" y="3246884"/>
            <a:ext cx="144016" cy="100811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22" name="Conector reto 21"/>
          <p:cNvCxnSpPr/>
          <p:nvPr/>
        </p:nvCxnSpPr>
        <p:spPr>
          <a:xfrm>
            <a:off x="1476375" y="2555875"/>
            <a:ext cx="180022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>
            <a:off x="1476375" y="3716338"/>
            <a:ext cx="100806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451" name="Grupo 35"/>
          <p:cNvGrpSpPr>
            <a:grpSpLocks/>
          </p:cNvGrpSpPr>
          <p:nvPr/>
        </p:nvGrpSpPr>
        <p:grpSpPr bwMode="auto">
          <a:xfrm>
            <a:off x="1990725" y="2238375"/>
            <a:ext cx="1266825" cy="314325"/>
            <a:chOff x="1990725" y="2238375"/>
            <a:chExt cx="1266825" cy="314325"/>
          </a:xfrm>
        </p:grpSpPr>
        <p:grpSp>
          <p:nvGrpSpPr>
            <p:cNvPr id="18471" name="Grupo 30"/>
            <p:cNvGrpSpPr>
              <a:grpSpLocks/>
            </p:cNvGrpSpPr>
            <p:nvPr/>
          </p:nvGrpSpPr>
          <p:grpSpPr bwMode="auto">
            <a:xfrm>
              <a:off x="2143125" y="2314575"/>
              <a:ext cx="1114425" cy="228600"/>
              <a:chOff x="2143125" y="2314575"/>
              <a:chExt cx="1114425" cy="228600"/>
            </a:xfrm>
          </p:grpSpPr>
          <p:sp>
            <p:nvSpPr>
              <p:cNvPr id="27" name="Forma livre 26"/>
              <p:cNvSpPr/>
              <p:nvPr/>
            </p:nvSpPr>
            <p:spPr>
              <a:xfrm>
                <a:off x="2343150" y="2476500"/>
                <a:ext cx="914400" cy="66675"/>
              </a:xfrm>
              <a:custGeom>
                <a:avLst/>
                <a:gdLst>
                  <a:gd name="connsiteX0" fmla="*/ 0 w 914400"/>
                  <a:gd name="connsiteY0" fmla="*/ 66675 h 66675"/>
                  <a:gd name="connsiteX1" fmla="*/ 609600 w 914400"/>
                  <a:gd name="connsiteY1" fmla="*/ 38100 h 66675"/>
                  <a:gd name="connsiteX2" fmla="*/ 914400 w 914400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400" h="66675">
                    <a:moveTo>
                      <a:pt x="0" y="66675"/>
                    </a:moveTo>
                    <a:lnTo>
                      <a:pt x="609600" y="38100"/>
                    </a:lnTo>
                    <a:cubicBezTo>
                      <a:pt x="762000" y="26988"/>
                      <a:pt x="838200" y="13494"/>
                      <a:pt x="914400" y="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  <p:sp>
            <p:nvSpPr>
              <p:cNvPr id="28" name="Forma livre 27"/>
              <p:cNvSpPr/>
              <p:nvPr/>
            </p:nvSpPr>
            <p:spPr>
              <a:xfrm>
                <a:off x="2352675" y="2390775"/>
                <a:ext cx="866775" cy="152400"/>
              </a:xfrm>
              <a:custGeom>
                <a:avLst/>
                <a:gdLst>
                  <a:gd name="connsiteX0" fmla="*/ 866775 w 866775"/>
                  <a:gd name="connsiteY0" fmla="*/ 0 h 152400"/>
                  <a:gd name="connsiteX1" fmla="*/ 590550 w 866775"/>
                  <a:gd name="connsiteY1" fmla="*/ 76200 h 152400"/>
                  <a:gd name="connsiteX2" fmla="*/ 0 w 866775"/>
                  <a:gd name="connsiteY2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6775" h="152400">
                    <a:moveTo>
                      <a:pt x="866775" y="0"/>
                    </a:moveTo>
                    <a:cubicBezTo>
                      <a:pt x="800894" y="25400"/>
                      <a:pt x="735013" y="50800"/>
                      <a:pt x="590550" y="76200"/>
                    </a:cubicBezTo>
                    <a:cubicBezTo>
                      <a:pt x="446087" y="101600"/>
                      <a:pt x="127000" y="122238"/>
                      <a:pt x="0" y="1524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  <p:sp>
            <p:nvSpPr>
              <p:cNvPr id="29" name="Forma livre 28"/>
              <p:cNvSpPr/>
              <p:nvPr/>
            </p:nvSpPr>
            <p:spPr>
              <a:xfrm>
                <a:off x="2143125" y="2314575"/>
                <a:ext cx="1028700" cy="228600"/>
              </a:xfrm>
              <a:custGeom>
                <a:avLst/>
                <a:gdLst>
                  <a:gd name="connsiteX0" fmla="*/ 1028700 w 1028700"/>
                  <a:gd name="connsiteY0" fmla="*/ 0 h 228600"/>
                  <a:gd name="connsiteX1" fmla="*/ 695325 w 1028700"/>
                  <a:gd name="connsiteY1" fmla="*/ 123825 h 228600"/>
                  <a:gd name="connsiteX2" fmla="*/ 0 w 1028700"/>
                  <a:gd name="connsiteY2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28700" h="228600">
                    <a:moveTo>
                      <a:pt x="1028700" y="0"/>
                    </a:moveTo>
                    <a:cubicBezTo>
                      <a:pt x="947737" y="42862"/>
                      <a:pt x="866775" y="85725"/>
                      <a:pt x="695325" y="123825"/>
                    </a:cubicBezTo>
                    <a:cubicBezTo>
                      <a:pt x="523875" y="161925"/>
                      <a:pt x="261937" y="195262"/>
                      <a:pt x="0" y="2286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</p:grpSp>
        <p:sp>
          <p:nvSpPr>
            <p:cNvPr id="30" name="Forma livre 29"/>
            <p:cNvSpPr/>
            <p:nvPr/>
          </p:nvSpPr>
          <p:spPr>
            <a:xfrm>
              <a:off x="1990725" y="2238375"/>
              <a:ext cx="1123950" cy="314325"/>
            </a:xfrm>
            <a:custGeom>
              <a:avLst/>
              <a:gdLst>
                <a:gd name="connsiteX0" fmla="*/ 0 w 1123950"/>
                <a:gd name="connsiteY0" fmla="*/ 314325 h 314325"/>
                <a:gd name="connsiteX1" fmla="*/ 723900 w 1123950"/>
                <a:gd name="connsiteY1" fmla="*/ 200025 h 314325"/>
                <a:gd name="connsiteX2" fmla="*/ 1123950 w 1123950"/>
                <a:gd name="connsiteY2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3950" h="314325">
                  <a:moveTo>
                    <a:pt x="0" y="314325"/>
                  </a:moveTo>
                  <a:cubicBezTo>
                    <a:pt x="268287" y="283369"/>
                    <a:pt x="536575" y="252413"/>
                    <a:pt x="723900" y="200025"/>
                  </a:cubicBezTo>
                  <a:cubicBezTo>
                    <a:pt x="911225" y="147638"/>
                    <a:pt x="1017587" y="73819"/>
                    <a:pt x="1123950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</p:grpSp>
      <p:grpSp>
        <p:nvGrpSpPr>
          <p:cNvPr id="18452" name="Grupo 36"/>
          <p:cNvGrpSpPr>
            <a:grpSpLocks/>
          </p:cNvGrpSpPr>
          <p:nvPr/>
        </p:nvGrpSpPr>
        <p:grpSpPr bwMode="auto">
          <a:xfrm flipV="1">
            <a:off x="1989138" y="2538413"/>
            <a:ext cx="1266825" cy="314325"/>
            <a:chOff x="1990725" y="2238375"/>
            <a:chExt cx="1266825" cy="314325"/>
          </a:xfrm>
        </p:grpSpPr>
        <p:grpSp>
          <p:nvGrpSpPr>
            <p:cNvPr id="18466" name="Grupo 30"/>
            <p:cNvGrpSpPr>
              <a:grpSpLocks/>
            </p:cNvGrpSpPr>
            <p:nvPr/>
          </p:nvGrpSpPr>
          <p:grpSpPr bwMode="auto">
            <a:xfrm>
              <a:off x="2143125" y="2314575"/>
              <a:ext cx="1114425" cy="228600"/>
              <a:chOff x="2143125" y="2314575"/>
              <a:chExt cx="1114425" cy="228600"/>
            </a:xfrm>
          </p:grpSpPr>
          <p:sp>
            <p:nvSpPr>
              <p:cNvPr id="40" name="Forma livre 39"/>
              <p:cNvSpPr/>
              <p:nvPr/>
            </p:nvSpPr>
            <p:spPr>
              <a:xfrm>
                <a:off x="2343150" y="2476500"/>
                <a:ext cx="914400" cy="66675"/>
              </a:xfrm>
              <a:custGeom>
                <a:avLst/>
                <a:gdLst>
                  <a:gd name="connsiteX0" fmla="*/ 0 w 914400"/>
                  <a:gd name="connsiteY0" fmla="*/ 66675 h 66675"/>
                  <a:gd name="connsiteX1" fmla="*/ 609600 w 914400"/>
                  <a:gd name="connsiteY1" fmla="*/ 38100 h 66675"/>
                  <a:gd name="connsiteX2" fmla="*/ 914400 w 914400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14400" h="66675">
                    <a:moveTo>
                      <a:pt x="0" y="66675"/>
                    </a:moveTo>
                    <a:lnTo>
                      <a:pt x="609600" y="38100"/>
                    </a:lnTo>
                    <a:cubicBezTo>
                      <a:pt x="762000" y="26988"/>
                      <a:pt x="838200" y="13494"/>
                      <a:pt x="914400" y="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  <p:sp>
            <p:nvSpPr>
              <p:cNvPr id="41" name="Forma livre 40"/>
              <p:cNvSpPr/>
              <p:nvPr/>
            </p:nvSpPr>
            <p:spPr>
              <a:xfrm>
                <a:off x="2352675" y="2390775"/>
                <a:ext cx="866775" cy="152400"/>
              </a:xfrm>
              <a:custGeom>
                <a:avLst/>
                <a:gdLst>
                  <a:gd name="connsiteX0" fmla="*/ 866775 w 866775"/>
                  <a:gd name="connsiteY0" fmla="*/ 0 h 152400"/>
                  <a:gd name="connsiteX1" fmla="*/ 590550 w 866775"/>
                  <a:gd name="connsiteY1" fmla="*/ 76200 h 152400"/>
                  <a:gd name="connsiteX2" fmla="*/ 0 w 866775"/>
                  <a:gd name="connsiteY2" fmla="*/ 15240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66775" h="152400">
                    <a:moveTo>
                      <a:pt x="866775" y="0"/>
                    </a:moveTo>
                    <a:cubicBezTo>
                      <a:pt x="800894" y="25400"/>
                      <a:pt x="735013" y="50800"/>
                      <a:pt x="590550" y="76200"/>
                    </a:cubicBezTo>
                    <a:cubicBezTo>
                      <a:pt x="446087" y="101600"/>
                      <a:pt x="127000" y="122238"/>
                      <a:pt x="0" y="1524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  <p:sp>
            <p:nvSpPr>
              <p:cNvPr id="42" name="Forma livre 41"/>
              <p:cNvSpPr/>
              <p:nvPr/>
            </p:nvSpPr>
            <p:spPr>
              <a:xfrm>
                <a:off x="2143125" y="2314575"/>
                <a:ext cx="1028700" cy="228600"/>
              </a:xfrm>
              <a:custGeom>
                <a:avLst/>
                <a:gdLst>
                  <a:gd name="connsiteX0" fmla="*/ 1028700 w 1028700"/>
                  <a:gd name="connsiteY0" fmla="*/ 0 h 228600"/>
                  <a:gd name="connsiteX1" fmla="*/ 695325 w 1028700"/>
                  <a:gd name="connsiteY1" fmla="*/ 123825 h 228600"/>
                  <a:gd name="connsiteX2" fmla="*/ 0 w 1028700"/>
                  <a:gd name="connsiteY2" fmla="*/ 22860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28700" h="228600">
                    <a:moveTo>
                      <a:pt x="1028700" y="0"/>
                    </a:moveTo>
                    <a:cubicBezTo>
                      <a:pt x="947737" y="42862"/>
                      <a:pt x="866775" y="85725"/>
                      <a:pt x="695325" y="123825"/>
                    </a:cubicBezTo>
                    <a:cubicBezTo>
                      <a:pt x="523875" y="161925"/>
                      <a:pt x="261937" y="195262"/>
                      <a:pt x="0" y="2286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</p:grpSp>
        <p:sp>
          <p:nvSpPr>
            <p:cNvPr id="39" name="Forma livre 38"/>
            <p:cNvSpPr/>
            <p:nvPr/>
          </p:nvSpPr>
          <p:spPr>
            <a:xfrm>
              <a:off x="1990725" y="2238375"/>
              <a:ext cx="1123950" cy="314325"/>
            </a:xfrm>
            <a:custGeom>
              <a:avLst/>
              <a:gdLst>
                <a:gd name="connsiteX0" fmla="*/ 0 w 1123950"/>
                <a:gd name="connsiteY0" fmla="*/ 314325 h 314325"/>
                <a:gd name="connsiteX1" fmla="*/ 723900 w 1123950"/>
                <a:gd name="connsiteY1" fmla="*/ 200025 h 314325"/>
                <a:gd name="connsiteX2" fmla="*/ 1123950 w 1123950"/>
                <a:gd name="connsiteY2" fmla="*/ 0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3950" h="314325">
                  <a:moveTo>
                    <a:pt x="0" y="314325"/>
                  </a:moveTo>
                  <a:cubicBezTo>
                    <a:pt x="268287" y="283369"/>
                    <a:pt x="536575" y="252413"/>
                    <a:pt x="723900" y="200025"/>
                  </a:cubicBezTo>
                  <a:cubicBezTo>
                    <a:pt x="911225" y="147638"/>
                    <a:pt x="1017587" y="73819"/>
                    <a:pt x="1123950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</p:grpSp>
      <p:grpSp>
        <p:nvGrpSpPr>
          <p:cNvPr id="18453" name="Grupo 54"/>
          <p:cNvGrpSpPr>
            <a:grpSpLocks/>
          </p:cNvGrpSpPr>
          <p:nvPr/>
        </p:nvGrpSpPr>
        <p:grpSpPr bwMode="auto">
          <a:xfrm>
            <a:off x="1854200" y="3563938"/>
            <a:ext cx="622300" cy="296862"/>
            <a:chOff x="1854746" y="3563491"/>
            <a:chExt cx="622201" cy="297557"/>
          </a:xfrm>
        </p:grpSpPr>
        <p:grpSp>
          <p:nvGrpSpPr>
            <p:cNvPr id="18454" name="Grupo 42"/>
            <p:cNvGrpSpPr>
              <a:grpSpLocks/>
            </p:cNvGrpSpPr>
            <p:nvPr/>
          </p:nvGrpSpPr>
          <p:grpSpPr bwMode="auto">
            <a:xfrm>
              <a:off x="1854746" y="3563491"/>
              <a:ext cx="618817" cy="153541"/>
              <a:chOff x="1990725" y="2238375"/>
              <a:chExt cx="1266825" cy="314325"/>
            </a:xfrm>
          </p:grpSpPr>
          <p:grpSp>
            <p:nvGrpSpPr>
              <p:cNvPr id="18461" name="Grupo 30"/>
              <p:cNvGrpSpPr>
                <a:grpSpLocks/>
              </p:cNvGrpSpPr>
              <p:nvPr/>
            </p:nvGrpSpPr>
            <p:grpSpPr bwMode="auto">
              <a:xfrm>
                <a:off x="2143125" y="2314575"/>
                <a:ext cx="1114425" cy="228600"/>
                <a:chOff x="2143125" y="2314575"/>
                <a:chExt cx="1114425" cy="228600"/>
              </a:xfrm>
            </p:grpSpPr>
            <p:sp>
              <p:nvSpPr>
                <p:cNvPr id="46" name="Forma livre 45"/>
                <p:cNvSpPr/>
                <p:nvPr/>
              </p:nvSpPr>
              <p:spPr>
                <a:xfrm>
                  <a:off x="2344907" y="2476172"/>
                  <a:ext cx="913072" cy="65150"/>
                </a:xfrm>
                <a:custGeom>
                  <a:avLst/>
                  <a:gdLst>
                    <a:gd name="connsiteX0" fmla="*/ 0 w 914400"/>
                    <a:gd name="connsiteY0" fmla="*/ 66675 h 66675"/>
                    <a:gd name="connsiteX1" fmla="*/ 609600 w 914400"/>
                    <a:gd name="connsiteY1" fmla="*/ 38100 h 66675"/>
                    <a:gd name="connsiteX2" fmla="*/ 914400 w 914400"/>
                    <a:gd name="connsiteY2" fmla="*/ 0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14400" h="66675">
                      <a:moveTo>
                        <a:pt x="0" y="66675"/>
                      </a:moveTo>
                      <a:lnTo>
                        <a:pt x="609600" y="38100"/>
                      </a:lnTo>
                      <a:cubicBezTo>
                        <a:pt x="762000" y="26988"/>
                        <a:pt x="838200" y="13494"/>
                        <a:pt x="914400" y="0"/>
                      </a:cubicBezTo>
                    </a:path>
                  </a:pathLst>
                </a:cu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/>
                </a:p>
              </p:txBody>
            </p:sp>
            <p:sp>
              <p:nvSpPr>
                <p:cNvPr id="47" name="Forma livre 46"/>
                <p:cNvSpPr/>
                <p:nvPr/>
              </p:nvSpPr>
              <p:spPr>
                <a:xfrm>
                  <a:off x="2351406" y="2388220"/>
                  <a:ext cx="867581" cy="153102"/>
                </a:xfrm>
                <a:custGeom>
                  <a:avLst/>
                  <a:gdLst>
                    <a:gd name="connsiteX0" fmla="*/ 866775 w 866775"/>
                    <a:gd name="connsiteY0" fmla="*/ 0 h 152400"/>
                    <a:gd name="connsiteX1" fmla="*/ 590550 w 866775"/>
                    <a:gd name="connsiteY1" fmla="*/ 76200 h 152400"/>
                    <a:gd name="connsiteX2" fmla="*/ 0 w 866775"/>
                    <a:gd name="connsiteY2" fmla="*/ 1524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6775" h="152400">
                      <a:moveTo>
                        <a:pt x="866775" y="0"/>
                      </a:moveTo>
                      <a:cubicBezTo>
                        <a:pt x="800894" y="25400"/>
                        <a:pt x="735013" y="50800"/>
                        <a:pt x="590550" y="76200"/>
                      </a:cubicBezTo>
                      <a:cubicBezTo>
                        <a:pt x="446087" y="101600"/>
                        <a:pt x="127000" y="122238"/>
                        <a:pt x="0" y="152400"/>
                      </a:cubicBezTo>
                    </a:path>
                  </a:pathLst>
                </a:cu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/>
                </a:p>
              </p:txBody>
            </p:sp>
            <p:sp>
              <p:nvSpPr>
                <p:cNvPr id="48" name="Forma livre 47"/>
                <p:cNvSpPr/>
                <p:nvPr/>
              </p:nvSpPr>
              <p:spPr>
                <a:xfrm>
                  <a:off x="2143446" y="2313297"/>
                  <a:ext cx="1030050" cy="228025"/>
                </a:xfrm>
                <a:custGeom>
                  <a:avLst/>
                  <a:gdLst>
                    <a:gd name="connsiteX0" fmla="*/ 1028700 w 1028700"/>
                    <a:gd name="connsiteY0" fmla="*/ 0 h 228600"/>
                    <a:gd name="connsiteX1" fmla="*/ 695325 w 1028700"/>
                    <a:gd name="connsiteY1" fmla="*/ 123825 h 228600"/>
                    <a:gd name="connsiteX2" fmla="*/ 0 w 1028700"/>
                    <a:gd name="connsiteY2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28700" h="228600">
                      <a:moveTo>
                        <a:pt x="1028700" y="0"/>
                      </a:moveTo>
                      <a:cubicBezTo>
                        <a:pt x="947737" y="42862"/>
                        <a:pt x="866775" y="85725"/>
                        <a:pt x="695325" y="123825"/>
                      </a:cubicBezTo>
                      <a:cubicBezTo>
                        <a:pt x="523875" y="161925"/>
                        <a:pt x="261937" y="195262"/>
                        <a:pt x="0" y="228600"/>
                      </a:cubicBezTo>
                    </a:path>
                  </a:pathLst>
                </a:cu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/>
                </a:p>
              </p:txBody>
            </p:sp>
          </p:grpSp>
          <p:sp>
            <p:nvSpPr>
              <p:cNvPr id="45" name="Forma livre 44"/>
              <p:cNvSpPr/>
              <p:nvPr/>
            </p:nvSpPr>
            <p:spPr>
              <a:xfrm>
                <a:off x="1990725" y="2238375"/>
                <a:ext cx="1124282" cy="312720"/>
              </a:xfrm>
              <a:custGeom>
                <a:avLst/>
                <a:gdLst>
                  <a:gd name="connsiteX0" fmla="*/ 0 w 1123950"/>
                  <a:gd name="connsiteY0" fmla="*/ 314325 h 314325"/>
                  <a:gd name="connsiteX1" fmla="*/ 723900 w 1123950"/>
                  <a:gd name="connsiteY1" fmla="*/ 200025 h 314325"/>
                  <a:gd name="connsiteX2" fmla="*/ 1123950 w 1123950"/>
                  <a:gd name="connsiteY2" fmla="*/ 0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23950" h="314325">
                    <a:moveTo>
                      <a:pt x="0" y="314325"/>
                    </a:moveTo>
                    <a:cubicBezTo>
                      <a:pt x="268287" y="283369"/>
                      <a:pt x="536575" y="252413"/>
                      <a:pt x="723900" y="200025"/>
                    </a:cubicBezTo>
                    <a:cubicBezTo>
                      <a:pt x="911225" y="147638"/>
                      <a:pt x="1017587" y="73819"/>
                      <a:pt x="1123950" y="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</p:grpSp>
        <p:grpSp>
          <p:nvGrpSpPr>
            <p:cNvPr id="18455" name="Grupo 48"/>
            <p:cNvGrpSpPr>
              <a:grpSpLocks/>
            </p:cNvGrpSpPr>
            <p:nvPr/>
          </p:nvGrpSpPr>
          <p:grpSpPr bwMode="auto">
            <a:xfrm flipV="1">
              <a:off x="1858130" y="3707507"/>
              <a:ext cx="618817" cy="153541"/>
              <a:chOff x="1990725" y="2238375"/>
              <a:chExt cx="1266825" cy="314325"/>
            </a:xfrm>
          </p:grpSpPr>
          <p:grpSp>
            <p:nvGrpSpPr>
              <p:cNvPr id="18456" name="Grupo 30"/>
              <p:cNvGrpSpPr>
                <a:grpSpLocks/>
              </p:cNvGrpSpPr>
              <p:nvPr/>
            </p:nvGrpSpPr>
            <p:grpSpPr bwMode="auto">
              <a:xfrm>
                <a:off x="2143125" y="2314575"/>
                <a:ext cx="1114425" cy="228600"/>
                <a:chOff x="2143125" y="2314575"/>
                <a:chExt cx="1114425" cy="228600"/>
              </a:xfrm>
            </p:grpSpPr>
            <p:sp>
              <p:nvSpPr>
                <p:cNvPr id="52" name="Forma livre 51"/>
                <p:cNvSpPr/>
                <p:nvPr/>
              </p:nvSpPr>
              <p:spPr>
                <a:xfrm>
                  <a:off x="2344478" y="2476172"/>
                  <a:ext cx="913072" cy="65150"/>
                </a:xfrm>
                <a:custGeom>
                  <a:avLst/>
                  <a:gdLst>
                    <a:gd name="connsiteX0" fmla="*/ 0 w 914400"/>
                    <a:gd name="connsiteY0" fmla="*/ 66675 h 66675"/>
                    <a:gd name="connsiteX1" fmla="*/ 609600 w 914400"/>
                    <a:gd name="connsiteY1" fmla="*/ 38100 h 66675"/>
                    <a:gd name="connsiteX2" fmla="*/ 914400 w 914400"/>
                    <a:gd name="connsiteY2" fmla="*/ 0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14400" h="66675">
                      <a:moveTo>
                        <a:pt x="0" y="66675"/>
                      </a:moveTo>
                      <a:lnTo>
                        <a:pt x="609600" y="38100"/>
                      </a:lnTo>
                      <a:cubicBezTo>
                        <a:pt x="762000" y="26988"/>
                        <a:pt x="838200" y="13494"/>
                        <a:pt x="914400" y="0"/>
                      </a:cubicBezTo>
                    </a:path>
                  </a:pathLst>
                </a:cu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/>
                </a:p>
              </p:txBody>
            </p:sp>
            <p:sp>
              <p:nvSpPr>
                <p:cNvPr id="53" name="Forma livre 52"/>
                <p:cNvSpPr/>
                <p:nvPr/>
              </p:nvSpPr>
              <p:spPr>
                <a:xfrm>
                  <a:off x="2350976" y="2388220"/>
                  <a:ext cx="867581" cy="153102"/>
                </a:xfrm>
                <a:custGeom>
                  <a:avLst/>
                  <a:gdLst>
                    <a:gd name="connsiteX0" fmla="*/ 866775 w 866775"/>
                    <a:gd name="connsiteY0" fmla="*/ 0 h 152400"/>
                    <a:gd name="connsiteX1" fmla="*/ 590550 w 866775"/>
                    <a:gd name="connsiteY1" fmla="*/ 76200 h 152400"/>
                    <a:gd name="connsiteX2" fmla="*/ 0 w 866775"/>
                    <a:gd name="connsiteY2" fmla="*/ 152400 h 152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66775" h="152400">
                      <a:moveTo>
                        <a:pt x="866775" y="0"/>
                      </a:moveTo>
                      <a:cubicBezTo>
                        <a:pt x="800894" y="25400"/>
                        <a:pt x="735013" y="50800"/>
                        <a:pt x="590550" y="76200"/>
                      </a:cubicBezTo>
                      <a:cubicBezTo>
                        <a:pt x="446087" y="101600"/>
                        <a:pt x="127000" y="122238"/>
                        <a:pt x="0" y="152400"/>
                      </a:cubicBezTo>
                    </a:path>
                  </a:pathLst>
                </a:cu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/>
                </a:p>
              </p:txBody>
            </p:sp>
            <p:sp>
              <p:nvSpPr>
                <p:cNvPr id="54" name="Forma livre 53"/>
                <p:cNvSpPr/>
                <p:nvPr/>
              </p:nvSpPr>
              <p:spPr>
                <a:xfrm>
                  <a:off x="2143017" y="2313297"/>
                  <a:ext cx="1030050" cy="228025"/>
                </a:xfrm>
                <a:custGeom>
                  <a:avLst/>
                  <a:gdLst>
                    <a:gd name="connsiteX0" fmla="*/ 1028700 w 1028700"/>
                    <a:gd name="connsiteY0" fmla="*/ 0 h 228600"/>
                    <a:gd name="connsiteX1" fmla="*/ 695325 w 1028700"/>
                    <a:gd name="connsiteY1" fmla="*/ 123825 h 228600"/>
                    <a:gd name="connsiteX2" fmla="*/ 0 w 1028700"/>
                    <a:gd name="connsiteY2" fmla="*/ 228600 h 228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28700" h="228600">
                      <a:moveTo>
                        <a:pt x="1028700" y="0"/>
                      </a:moveTo>
                      <a:cubicBezTo>
                        <a:pt x="947737" y="42862"/>
                        <a:pt x="866775" y="85725"/>
                        <a:pt x="695325" y="123825"/>
                      </a:cubicBezTo>
                      <a:cubicBezTo>
                        <a:pt x="523875" y="161925"/>
                        <a:pt x="261937" y="195262"/>
                        <a:pt x="0" y="228600"/>
                      </a:cubicBezTo>
                    </a:path>
                  </a:pathLst>
                </a:cu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pt-BR"/>
                </a:p>
              </p:txBody>
            </p:sp>
          </p:grpSp>
          <p:sp>
            <p:nvSpPr>
              <p:cNvPr id="51" name="Forma livre 50"/>
              <p:cNvSpPr/>
              <p:nvPr/>
            </p:nvSpPr>
            <p:spPr>
              <a:xfrm>
                <a:off x="1990295" y="2238375"/>
                <a:ext cx="1124282" cy="312720"/>
              </a:xfrm>
              <a:custGeom>
                <a:avLst/>
                <a:gdLst>
                  <a:gd name="connsiteX0" fmla="*/ 0 w 1123950"/>
                  <a:gd name="connsiteY0" fmla="*/ 314325 h 314325"/>
                  <a:gd name="connsiteX1" fmla="*/ 723900 w 1123950"/>
                  <a:gd name="connsiteY1" fmla="*/ 200025 h 314325"/>
                  <a:gd name="connsiteX2" fmla="*/ 1123950 w 1123950"/>
                  <a:gd name="connsiteY2" fmla="*/ 0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23950" h="314325">
                    <a:moveTo>
                      <a:pt x="0" y="314325"/>
                    </a:moveTo>
                    <a:cubicBezTo>
                      <a:pt x="268287" y="283369"/>
                      <a:pt x="536575" y="252413"/>
                      <a:pt x="723900" y="200025"/>
                    </a:cubicBezTo>
                    <a:cubicBezTo>
                      <a:pt x="911225" y="147638"/>
                      <a:pt x="1017587" y="73819"/>
                      <a:pt x="1123950" y="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pt-BR"/>
              </a:p>
            </p:txBody>
          </p:sp>
        </p:grp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pt-BR" b="1" dirty="0" smtClean="0"/>
              <a:t>FREQUÊNCIA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xmlns="" val="138099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Espaço Reservado para Conteúdo 2"/>
          <p:cNvSpPr>
            <a:spLocks noGrp="1"/>
          </p:cNvSpPr>
          <p:nvPr>
            <p:ph idx="1"/>
          </p:nvPr>
        </p:nvSpPr>
        <p:spPr>
          <a:xfrm>
            <a:off x="179511" y="332656"/>
            <a:ext cx="8424937" cy="4525963"/>
          </a:xfrm>
        </p:spPr>
        <p:txBody>
          <a:bodyPr/>
          <a:lstStyle/>
          <a:p>
            <a:pPr marL="0" indent="0">
              <a:buNone/>
            </a:pPr>
            <a:r>
              <a:rPr lang="pt-BR" altLang="pt-BR" b="1" dirty="0" smtClean="0"/>
              <a:t>ESPECTRO DE FREQUÊNCIA SONORA</a:t>
            </a:r>
          </a:p>
        </p:txBody>
      </p:sp>
      <p:grpSp>
        <p:nvGrpSpPr>
          <p:cNvPr id="24580" name="Grupo 47"/>
          <p:cNvGrpSpPr>
            <a:grpSpLocks/>
          </p:cNvGrpSpPr>
          <p:nvPr/>
        </p:nvGrpSpPr>
        <p:grpSpPr bwMode="auto">
          <a:xfrm>
            <a:off x="477962" y="1224831"/>
            <a:ext cx="8388350" cy="3384550"/>
            <a:chOff x="755576" y="2492896"/>
            <a:chExt cx="8388424" cy="3384376"/>
          </a:xfrm>
        </p:grpSpPr>
        <p:sp>
          <p:nvSpPr>
            <p:cNvPr id="39" name="Retângulo 38"/>
            <p:cNvSpPr/>
            <p:nvPr/>
          </p:nvSpPr>
          <p:spPr>
            <a:xfrm>
              <a:off x="755576" y="2492896"/>
              <a:ext cx="7993134" cy="338437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41" name="Retângulo 40"/>
            <p:cNvSpPr/>
            <p:nvPr/>
          </p:nvSpPr>
          <p:spPr>
            <a:xfrm>
              <a:off x="2124013" y="3458046"/>
              <a:ext cx="3456018" cy="15128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40" name="Retângulo 39"/>
            <p:cNvSpPr/>
            <p:nvPr/>
          </p:nvSpPr>
          <p:spPr>
            <a:xfrm>
              <a:off x="827015" y="3458046"/>
              <a:ext cx="1316049" cy="151122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5580032" y="3453285"/>
              <a:ext cx="3043264" cy="15128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cxnSp>
          <p:nvCxnSpPr>
            <p:cNvPr id="6" name="Conector reto 5"/>
            <p:cNvCxnSpPr/>
            <p:nvPr/>
          </p:nvCxnSpPr>
          <p:spPr>
            <a:xfrm>
              <a:off x="900040" y="3448522"/>
              <a:ext cx="7775644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ector reto 7"/>
            <p:cNvCxnSpPr/>
            <p:nvPr/>
          </p:nvCxnSpPr>
          <p:spPr>
            <a:xfrm flipV="1">
              <a:off x="2897133" y="3356452"/>
              <a:ext cx="0" cy="730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ector reto 8"/>
            <p:cNvCxnSpPr/>
            <p:nvPr/>
          </p:nvCxnSpPr>
          <p:spPr>
            <a:xfrm flipV="1">
              <a:off x="2143063" y="3356452"/>
              <a:ext cx="0" cy="730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 flipV="1">
              <a:off x="4140156" y="3356452"/>
              <a:ext cx="0" cy="730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 flipV="1">
              <a:off x="5364130" y="3356452"/>
              <a:ext cx="0" cy="730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>
            <a:xfrm flipV="1">
              <a:off x="6507140" y="3356452"/>
              <a:ext cx="0" cy="730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 flipV="1">
              <a:off x="7470760" y="3356452"/>
              <a:ext cx="0" cy="730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>
            <a:xfrm flipV="1">
              <a:off x="8335956" y="3356452"/>
              <a:ext cx="0" cy="730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593" name="CaixaDeTexto 14"/>
            <p:cNvSpPr txBox="1">
              <a:spLocks noChangeArrowheads="1"/>
            </p:cNvSpPr>
            <p:nvPr/>
          </p:nvSpPr>
          <p:spPr bwMode="auto">
            <a:xfrm>
              <a:off x="1566714" y="3078485"/>
              <a:ext cx="705994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1400"/>
                <a:t>10     20         100                  1000                 10000            100000            10</a:t>
              </a:r>
              <a:r>
                <a:rPr lang="pt-BR" altLang="pt-BR" sz="1400" baseline="30000"/>
                <a:t>6</a:t>
              </a:r>
              <a:r>
                <a:rPr lang="pt-BR" altLang="pt-BR" sz="1400"/>
                <a:t>            10</a:t>
              </a:r>
              <a:r>
                <a:rPr lang="pt-BR" altLang="pt-BR" sz="1400" baseline="30000"/>
                <a:t>7</a:t>
              </a:r>
              <a:endParaRPr lang="pt-BR" altLang="pt-BR" sz="1400"/>
            </a:p>
          </p:txBody>
        </p:sp>
        <p:sp>
          <p:nvSpPr>
            <p:cNvPr id="24594" name="CaixaDeTexto 15"/>
            <p:cNvSpPr txBox="1">
              <a:spLocks noChangeArrowheads="1"/>
            </p:cNvSpPr>
            <p:nvPr/>
          </p:nvSpPr>
          <p:spPr bwMode="auto">
            <a:xfrm>
              <a:off x="818060" y="3611116"/>
              <a:ext cx="1440159" cy="1169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1400"/>
                <a:t>Infrassons sentidos como vibrações, por exemplo, nos terremotos</a:t>
              </a:r>
            </a:p>
          </p:txBody>
        </p:sp>
        <p:sp>
          <p:nvSpPr>
            <p:cNvPr id="24595" name="CaixaDeTexto 16"/>
            <p:cNvSpPr txBox="1">
              <a:spLocks noChangeArrowheads="1"/>
            </p:cNvSpPr>
            <p:nvPr/>
          </p:nvSpPr>
          <p:spPr bwMode="auto">
            <a:xfrm>
              <a:off x="6721030" y="2790453"/>
              <a:ext cx="146706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1400"/>
                <a:t>Frequência (Hz)</a:t>
              </a:r>
            </a:p>
          </p:txBody>
        </p:sp>
        <p:cxnSp>
          <p:nvCxnSpPr>
            <p:cNvPr id="20" name="Conector de seta reta 19"/>
            <p:cNvCxnSpPr/>
            <p:nvPr/>
          </p:nvCxnSpPr>
          <p:spPr>
            <a:xfrm>
              <a:off x="6659541" y="3069129"/>
              <a:ext cx="180024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ector de seta reta 23"/>
            <p:cNvCxnSpPr/>
            <p:nvPr/>
          </p:nvCxnSpPr>
          <p:spPr>
            <a:xfrm>
              <a:off x="2195452" y="4005706"/>
              <a:ext cx="338458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ector de seta reta 25"/>
            <p:cNvCxnSpPr/>
            <p:nvPr/>
          </p:nvCxnSpPr>
          <p:spPr>
            <a:xfrm flipV="1">
              <a:off x="5949922" y="3500907"/>
              <a:ext cx="0" cy="64766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ector de seta reta 30"/>
            <p:cNvCxnSpPr/>
            <p:nvPr/>
          </p:nvCxnSpPr>
          <p:spPr>
            <a:xfrm flipV="1">
              <a:off x="6497615" y="3500907"/>
              <a:ext cx="0" cy="12238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 de seta reta 31"/>
            <p:cNvCxnSpPr/>
            <p:nvPr/>
          </p:nvCxnSpPr>
          <p:spPr>
            <a:xfrm flipV="1">
              <a:off x="7596174" y="3500907"/>
              <a:ext cx="0" cy="64766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601" name="CaixaDeTexto 32"/>
            <p:cNvSpPr txBox="1">
              <a:spLocks noChangeArrowheads="1"/>
            </p:cNvSpPr>
            <p:nvPr/>
          </p:nvSpPr>
          <p:spPr bwMode="auto">
            <a:xfrm>
              <a:off x="5301606" y="2761183"/>
              <a:ext cx="144015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1400"/>
                <a:t>20000</a:t>
              </a:r>
            </a:p>
          </p:txBody>
        </p:sp>
        <p:sp>
          <p:nvSpPr>
            <p:cNvPr id="24602" name="CaixaDeTexto 33"/>
            <p:cNvSpPr txBox="1">
              <a:spLocks noChangeArrowheads="1"/>
            </p:cNvSpPr>
            <p:nvPr/>
          </p:nvSpPr>
          <p:spPr bwMode="auto">
            <a:xfrm>
              <a:off x="2771800" y="3645024"/>
              <a:ext cx="259228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1400"/>
                <a:t>Faixa de audição humana</a:t>
              </a:r>
            </a:p>
          </p:txBody>
        </p:sp>
        <p:sp>
          <p:nvSpPr>
            <p:cNvPr id="24603" name="CaixaDeTexto 34"/>
            <p:cNvSpPr txBox="1">
              <a:spLocks noChangeArrowheads="1"/>
            </p:cNvSpPr>
            <p:nvPr/>
          </p:nvSpPr>
          <p:spPr bwMode="auto">
            <a:xfrm>
              <a:off x="5508104" y="4130496"/>
              <a:ext cx="1368152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1400"/>
                <a:t>Frequência</a:t>
              </a:r>
            </a:p>
            <a:p>
              <a:pPr eaLnBrk="1" hangingPunct="1"/>
              <a:r>
                <a:rPr lang="pt-BR" altLang="pt-BR" sz="1400"/>
                <a:t>típica do </a:t>
              </a:r>
            </a:p>
            <a:p>
              <a:pPr eaLnBrk="1" hangingPunct="1"/>
              <a:r>
                <a:rPr lang="pt-BR" altLang="pt-BR" sz="1400"/>
                <a:t>sonar</a:t>
              </a:r>
            </a:p>
          </p:txBody>
        </p:sp>
        <p:sp>
          <p:nvSpPr>
            <p:cNvPr id="24604" name="CaixaDeTexto 35"/>
            <p:cNvSpPr txBox="1">
              <a:spLocks noChangeArrowheads="1"/>
            </p:cNvSpPr>
            <p:nvPr/>
          </p:nvSpPr>
          <p:spPr bwMode="auto">
            <a:xfrm>
              <a:off x="5580112" y="4922004"/>
              <a:ext cx="259228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1400"/>
                <a:t>Limite de audição superior de</a:t>
              </a:r>
            </a:p>
            <a:p>
              <a:pPr eaLnBrk="1" hangingPunct="1"/>
              <a:r>
                <a:rPr lang="pt-BR" altLang="pt-BR" sz="1400"/>
                <a:t>Morcegos e golfinhos</a:t>
              </a:r>
            </a:p>
          </p:txBody>
        </p:sp>
        <p:sp>
          <p:nvSpPr>
            <p:cNvPr id="24605" name="CaixaDeTexto 36"/>
            <p:cNvSpPr txBox="1">
              <a:spLocks noChangeArrowheads="1"/>
            </p:cNvSpPr>
            <p:nvPr/>
          </p:nvSpPr>
          <p:spPr bwMode="auto">
            <a:xfrm>
              <a:off x="6551712" y="3645024"/>
              <a:ext cx="259228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1400"/>
                <a:t>Ultrassons</a:t>
              </a:r>
            </a:p>
          </p:txBody>
        </p:sp>
        <p:sp>
          <p:nvSpPr>
            <p:cNvPr id="24606" name="CaixaDeTexto 37"/>
            <p:cNvSpPr txBox="1">
              <a:spLocks noChangeArrowheads="1"/>
            </p:cNvSpPr>
            <p:nvPr/>
          </p:nvSpPr>
          <p:spPr bwMode="auto">
            <a:xfrm>
              <a:off x="7092280" y="4058488"/>
              <a:ext cx="1656184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1400"/>
                <a:t>Frequência típica</a:t>
              </a:r>
            </a:p>
            <a:p>
              <a:pPr eaLnBrk="1" hangingPunct="1"/>
              <a:r>
                <a:rPr lang="pt-BR" altLang="pt-BR" sz="1400"/>
                <a:t>De ultrassons</a:t>
              </a:r>
            </a:p>
            <a:p>
              <a:pPr eaLnBrk="1" hangingPunct="1"/>
              <a:r>
                <a:rPr lang="pt-BR" altLang="pt-BR" sz="1400"/>
                <a:t>Para fins médicos</a:t>
              </a:r>
            </a:p>
          </p:txBody>
        </p:sp>
        <p:cxnSp>
          <p:nvCxnSpPr>
            <p:cNvPr id="44" name="Conector reto 43"/>
            <p:cNvCxnSpPr/>
            <p:nvPr/>
          </p:nvCxnSpPr>
          <p:spPr>
            <a:xfrm flipV="1">
              <a:off x="2152588" y="3294543"/>
              <a:ext cx="0" cy="1871566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 flipV="1">
              <a:off x="5599082" y="3410424"/>
              <a:ext cx="0" cy="1871567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87389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/>
          <p:cNvSpPr/>
          <p:nvPr/>
        </p:nvSpPr>
        <p:spPr>
          <a:xfrm>
            <a:off x="251521" y="2276872"/>
            <a:ext cx="8352730" cy="424775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054" name="Espaço Reservado para Conteúdo 2"/>
          <p:cNvSpPr>
            <a:spLocks noGrp="1"/>
          </p:cNvSpPr>
          <p:nvPr>
            <p:ph idx="1"/>
          </p:nvPr>
        </p:nvSpPr>
        <p:spPr>
          <a:xfrm>
            <a:off x="165100" y="146050"/>
            <a:ext cx="8147050" cy="2016125"/>
          </a:xfrm>
        </p:spPr>
        <p:txBody>
          <a:bodyPr/>
          <a:lstStyle/>
          <a:p>
            <a:pPr algn="just">
              <a:buFont typeface="Arial" panose="020B0604020202020204" pitchFamily="34" charset="0"/>
              <a:buNone/>
            </a:pPr>
            <a:r>
              <a:rPr lang="pt-BR" altLang="pt-BR" sz="4000" b="1" dirty="0" smtClean="0"/>
              <a:t>Comprimento da onda</a:t>
            </a:r>
          </a:p>
          <a:p>
            <a:pPr marL="0" indent="0" algn="just">
              <a:buNone/>
            </a:pPr>
            <a:r>
              <a:rPr lang="pt-BR" altLang="pt-BR" sz="2800" dirty="0" smtClean="0"/>
              <a:t>Na onda, é a distância que a perturbação percorre durante um período.</a:t>
            </a:r>
          </a:p>
        </p:txBody>
      </p:sp>
      <p:sp>
        <p:nvSpPr>
          <p:cNvPr id="2055" name="Line 6"/>
          <p:cNvSpPr>
            <a:spLocks noChangeShapeType="1"/>
          </p:cNvSpPr>
          <p:nvPr/>
        </p:nvSpPr>
        <p:spPr bwMode="auto">
          <a:xfrm>
            <a:off x="1974850" y="3886200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2056" name="Line 7"/>
          <p:cNvSpPr>
            <a:spLocks noChangeShapeType="1"/>
          </p:cNvSpPr>
          <p:nvPr/>
        </p:nvSpPr>
        <p:spPr bwMode="auto">
          <a:xfrm>
            <a:off x="3727450" y="5475288"/>
            <a:ext cx="3505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graphicFrame>
        <p:nvGraphicFramePr>
          <p:cNvPr id="2050" name="Object 12"/>
          <p:cNvGraphicFramePr>
            <a:graphicFrameLocks noChangeAspect="1"/>
          </p:cNvGraphicFramePr>
          <p:nvPr/>
        </p:nvGraphicFramePr>
        <p:xfrm>
          <a:off x="3640138" y="2997200"/>
          <a:ext cx="598487" cy="635000"/>
        </p:xfrm>
        <a:graphic>
          <a:graphicData uri="http://schemas.openxmlformats.org/presentationml/2006/ole">
            <p:oleObj spid="_x0000_s85056" name="Equation" r:id="rId3" imgW="139579" imgH="177646" progId="Equation.3">
              <p:embed/>
            </p:oleObj>
          </a:graphicData>
        </a:graphic>
      </p:graphicFrame>
      <p:graphicFrame>
        <p:nvGraphicFramePr>
          <p:cNvPr id="2051" name="Object 13"/>
          <p:cNvGraphicFramePr>
            <a:graphicFrameLocks noChangeAspect="1"/>
          </p:cNvGraphicFramePr>
          <p:nvPr/>
        </p:nvGraphicFramePr>
        <p:xfrm>
          <a:off x="5033963" y="5602288"/>
          <a:ext cx="598487" cy="635000"/>
        </p:xfrm>
        <a:graphic>
          <a:graphicData uri="http://schemas.openxmlformats.org/presentationml/2006/ole">
            <p:oleObj spid="_x0000_s85057" name="Equation" r:id="rId4" imgW="139579" imgH="177646" progId="Equation.3">
              <p:embed/>
            </p:oleObj>
          </a:graphicData>
        </a:graphic>
      </p:graphicFrame>
      <p:cxnSp>
        <p:nvCxnSpPr>
          <p:cNvPr id="11" name="Conector reto 10"/>
          <p:cNvCxnSpPr/>
          <p:nvPr/>
        </p:nvCxnSpPr>
        <p:spPr>
          <a:xfrm>
            <a:off x="755650" y="4787900"/>
            <a:ext cx="7704138" cy="1428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orma livre 11"/>
          <p:cNvSpPr/>
          <p:nvPr/>
        </p:nvSpPr>
        <p:spPr>
          <a:xfrm>
            <a:off x="1085850" y="4175125"/>
            <a:ext cx="7105650" cy="1246188"/>
          </a:xfrm>
          <a:custGeom>
            <a:avLst/>
            <a:gdLst>
              <a:gd name="connsiteX0" fmla="*/ 0 w 7105650"/>
              <a:gd name="connsiteY0" fmla="*/ 644525 h 1246187"/>
              <a:gd name="connsiteX1" fmla="*/ 57150 w 7105650"/>
              <a:gd name="connsiteY1" fmla="*/ 606425 h 1246187"/>
              <a:gd name="connsiteX2" fmla="*/ 876300 w 7105650"/>
              <a:gd name="connsiteY2" fmla="*/ 92075 h 1246187"/>
              <a:gd name="connsiteX3" fmla="*/ 2638425 w 7105650"/>
              <a:gd name="connsiteY3" fmla="*/ 1158875 h 1246187"/>
              <a:gd name="connsiteX4" fmla="*/ 4391025 w 7105650"/>
              <a:gd name="connsiteY4" fmla="*/ 101600 h 1246187"/>
              <a:gd name="connsiteX5" fmla="*/ 6134100 w 7105650"/>
              <a:gd name="connsiteY5" fmla="*/ 1158875 h 1246187"/>
              <a:gd name="connsiteX6" fmla="*/ 7105650 w 7105650"/>
              <a:gd name="connsiteY6" fmla="*/ 625475 h 124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5650" h="1246187">
                <a:moveTo>
                  <a:pt x="0" y="644525"/>
                </a:moveTo>
                <a:lnTo>
                  <a:pt x="57150" y="606425"/>
                </a:lnTo>
                <a:cubicBezTo>
                  <a:pt x="203200" y="514350"/>
                  <a:pt x="446088" y="0"/>
                  <a:pt x="876300" y="92075"/>
                </a:cubicBezTo>
                <a:cubicBezTo>
                  <a:pt x="1306513" y="184150"/>
                  <a:pt x="2052638" y="1157288"/>
                  <a:pt x="2638425" y="1158875"/>
                </a:cubicBezTo>
                <a:cubicBezTo>
                  <a:pt x="3224212" y="1160462"/>
                  <a:pt x="3808413" y="101600"/>
                  <a:pt x="4391025" y="101600"/>
                </a:cubicBezTo>
                <a:cubicBezTo>
                  <a:pt x="4973637" y="101600"/>
                  <a:pt x="5681663" y="1071563"/>
                  <a:pt x="6134100" y="1158875"/>
                </a:cubicBezTo>
                <a:cubicBezTo>
                  <a:pt x="6586537" y="1246187"/>
                  <a:pt x="6846093" y="935831"/>
                  <a:pt x="7105650" y="625475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cxnSp>
        <p:nvCxnSpPr>
          <p:cNvPr id="14" name="Conector de seta reta 13"/>
          <p:cNvCxnSpPr>
            <a:endCxn id="12" idx="2"/>
          </p:cNvCxnSpPr>
          <p:nvPr/>
        </p:nvCxnSpPr>
        <p:spPr>
          <a:xfrm flipH="1" flipV="1">
            <a:off x="1962150" y="4267200"/>
            <a:ext cx="17463" cy="5302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 flipH="1" flipV="1">
            <a:off x="3708400" y="4797425"/>
            <a:ext cx="17463" cy="53022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1979712" y="4365104"/>
            <a:ext cx="33855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dirty="0">
                <a:ln>
                  <a:solidFill>
                    <a:schemeClr val="accent2"/>
                  </a:solidFill>
                </a:ln>
                <a:solidFill>
                  <a:srgbClr val="C00000"/>
                </a:solidFill>
                <a:latin typeface="Arial" charset="0"/>
                <a:cs typeface="Arial" charset="0"/>
              </a:rPr>
              <a:t>A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3707904" y="4859868"/>
            <a:ext cx="33855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dirty="0">
                <a:ln>
                  <a:solidFill>
                    <a:schemeClr val="accent2"/>
                  </a:solidFill>
                </a:ln>
                <a:solidFill>
                  <a:srgbClr val="C00000"/>
                </a:solidFill>
                <a:latin typeface="Arial" charset="0"/>
                <a:cs typeface="Arial" charset="0"/>
              </a:rPr>
              <a:t>A</a:t>
            </a:r>
          </a:p>
        </p:txBody>
      </p:sp>
      <p:grpSp>
        <p:nvGrpSpPr>
          <p:cNvPr id="2063" name="Grupo 24"/>
          <p:cNvGrpSpPr>
            <a:grpSpLocks/>
          </p:cNvGrpSpPr>
          <p:nvPr/>
        </p:nvGrpSpPr>
        <p:grpSpPr bwMode="auto">
          <a:xfrm flipH="1">
            <a:off x="5330825" y="3905250"/>
            <a:ext cx="307975" cy="358775"/>
            <a:chOff x="971600" y="2564904"/>
            <a:chExt cx="432048" cy="504056"/>
          </a:xfrm>
        </p:grpSpPr>
        <p:sp>
          <p:nvSpPr>
            <p:cNvPr id="20" name="Trapezóide 19"/>
            <p:cNvSpPr/>
            <p:nvPr/>
          </p:nvSpPr>
          <p:spPr>
            <a:xfrm flipV="1">
              <a:off x="971600" y="2923989"/>
              <a:ext cx="432048" cy="144971"/>
            </a:xfrm>
            <a:prstGeom prst="trapezoid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pt-BR">
                <a:ln>
                  <a:solidFill>
                    <a:schemeClr val="accent2"/>
                  </a:solidFill>
                </a:ln>
              </a:endParaRPr>
            </a:p>
          </p:txBody>
        </p:sp>
        <p:cxnSp>
          <p:nvCxnSpPr>
            <p:cNvPr id="22" name="Conector reto 21"/>
            <p:cNvCxnSpPr>
              <a:stCxn id="20" idx="2"/>
            </p:cNvCxnSpPr>
            <p:nvPr/>
          </p:nvCxnSpPr>
          <p:spPr>
            <a:xfrm flipV="1">
              <a:off x="1187623" y="2564904"/>
              <a:ext cx="0" cy="359085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Triângulo retângulo 22"/>
            <p:cNvSpPr/>
            <p:nvPr/>
          </p:nvSpPr>
          <p:spPr>
            <a:xfrm flipH="1">
              <a:off x="1033957" y="2602820"/>
              <a:ext cx="144758" cy="216342"/>
            </a:xfrm>
            <a:prstGeom prst="rt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</p:grpSp>
      <p:grpSp>
        <p:nvGrpSpPr>
          <p:cNvPr id="2064" name="Grupo 25"/>
          <p:cNvGrpSpPr>
            <a:grpSpLocks/>
          </p:cNvGrpSpPr>
          <p:nvPr/>
        </p:nvGrpSpPr>
        <p:grpSpPr bwMode="auto">
          <a:xfrm flipH="1">
            <a:off x="7234238" y="4984750"/>
            <a:ext cx="309562" cy="360363"/>
            <a:chOff x="971600" y="2564904"/>
            <a:chExt cx="432048" cy="504056"/>
          </a:xfrm>
        </p:grpSpPr>
        <p:sp>
          <p:nvSpPr>
            <p:cNvPr id="27" name="Trapezóide 26"/>
            <p:cNvSpPr/>
            <p:nvPr/>
          </p:nvSpPr>
          <p:spPr>
            <a:xfrm flipV="1">
              <a:off x="971600" y="2924626"/>
              <a:ext cx="432048" cy="144334"/>
            </a:xfrm>
            <a:prstGeom prst="trapezoid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pt-BR">
                <a:ln>
                  <a:solidFill>
                    <a:schemeClr val="accent2"/>
                  </a:solidFill>
                </a:ln>
              </a:endParaRPr>
            </a:p>
          </p:txBody>
        </p:sp>
        <p:cxnSp>
          <p:nvCxnSpPr>
            <p:cNvPr id="28" name="Conector reto 27"/>
            <p:cNvCxnSpPr>
              <a:stCxn id="27" idx="2"/>
            </p:cNvCxnSpPr>
            <p:nvPr/>
          </p:nvCxnSpPr>
          <p:spPr>
            <a:xfrm flipV="1">
              <a:off x="1186516" y="2564904"/>
              <a:ext cx="0" cy="359722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Triângulo retângulo 28"/>
            <p:cNvSpPr/>
            <p:nvPr/>
          </p:nvSpPr>
          <p:spPr>
            <a:xfrm flipH="1">
              <a:off x="1033638" y="2602653"/>
              <a:ext cx="144016" cy="215389"/>
            </a:xfrm>
            <a:prstGeom prst="rtTriangl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xmlns="" val="295872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/>
          <p:cNvSpPr/>
          <p:nvPr/>
        </p:nvSpPr>
        <p:spPr>
          <a:xfrm>
            <a:off x="900113" y="2133600"/>
            <a:ext cx="7272337" cy="35274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pt-BR">
              <a:solidFill>
                <a:schemeClr val="tx1"/>
              </a:solidFill>
            </a:endParaRPr>
          </a:p>
        </p:txBody>
      </p:sp>
      <p:sp>
        <p:nvSpPr>
          <p:cNvPr id="21508" name="CaixaDeTexto 4"/>
          <p:cNvSpPr txBox="1">
            <a:spLocks noChangeArrowheads="1"/>
          </p:cNvSpPr>
          <p:nvPr/>
        </p:nvSpPr>
        <p:spPr bwMode="auto">
          <a:xfrm>
            <a:off x="927121" y="102395"/>
            <a:ext cx="721832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5400" b="1" dirty="0">
                <a:latin typeface="+mj-lt"/>
              </a:rPr>
              <a:t>Elementos de uma Onda</a:t>
            </a:r>
          </a:p>
        </p:txBody>
      </p:sp>
      <p:sp>
        <p:nvSpPr>
          <p:cNvPr id="21509" name="CaixaDeTexto 6"/>
          <p:cNvSpPr txBox="1">
            <a:spLocks noChangeArrowheads="1"/>
          </p:cNvSpPr>
          <p:nvPr/>
        </p:nvSpPr>
        <p:spPr bwMode="auto">
          <a:xfrm>
            <a:off x="2916238" y="4581525"/>
            <a:ext cx="532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400" b="1" dirty="0">
                <a:solidFill>
                  <a:srgbClr val="FF0000"/>
                </a:solidFill>
              </a:rPr>
              <a:t>vale</a:t>
            </a:r>
          </a:p>
        </p:txBody>
      </p:sp>
      <p:sp>
        <p:nvSpPr>
          <p:cNvPr id="21510" name="CaixaDeTexto 7"/>
          <p:cNvSpPr txBox="1">
            <a:spLocks noChangeArrowheads="1"/>
          </p:cNvSpPr>
          <p:nvPr/>
        </p:nvSpPr>
        <p:spPr bwMode="auto">
          <a:xfrm>
            <a:off x="5219700" y="4581525"/>
            <a:ext cx="53251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400" b="1" dirty="0">
                <a:solidFill>
                  <a:srgbClr val="FF0000"/>
                </a:solidFill>
              </a:rPr>
              <a:t>vale</a:t>
            </a:r>
          </a:p>
        </p:txBody>
      </p:sp>
      <p:sp>
        <p:nvSpPr>
          <p:cNvPr id="21511" name="CaixaDeTexto 8"/>
          <p:cNvSpPr txBox="1">
            <a:spLocks noChangeArrowheads="1"/>
          </p:cNvSpPr>
          <p:nvPr/>
        </p:nvSpPr>
        <p:spPr bwMode="auto">
          <a:xfrm>
            <a:off x="3635375" y="2997200"/>
            <a:ext cx="6623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400" b="1" dirty="0">
                <a:solidFill>
                  <a:srgbClr val="FF0000"/>
                </a:solidFill>
              </a:rPr>
              <a:t>crista</a:t>
            </a:r>
          </a:p>
        </p:txBody>
      </p:sp>
      <p:sp>
        <p:nvSpPr>
          <p:cNvPr id="21512" name="CaixaDeTexto 9"/>
          <p:cNvSpPr txBox="1">
            <a:spLocks noChangeArrowheads="1"/>
          </p:cNvSpPr>
          <p:nvPr/>
        </p:nvSpPr>
        <p:spPr bwMode="auto">
          <a:xfrm>
            <a:off x="6227763" y="2833688"/>
            <a:ext cx="66236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400" b="1">
                <a:solidFill>
                  <a:srgbClr val="FF0000"/>
                </a:solidFill>
              </a:rPr>
              <a:t>crista</a:t>
            </a:r>
          </a:p>
        </p:txBody>
      </p:sp>
      <p:sp>
        <p:nvSpPr>
          <p:cNvPr id="11" name="Forma livre 10"/>
          <p:cNvSpPr/>
          <p:nvPr/>
        </p:nvSpPr>
        <p:spPr>
          <a:xfrm>
            <a:off x="1400175" y="2943225"/>
            <a:ext cx="6648450" cy="1663700"/>
          </a:xfrm>
          <a:custGeom>
            <a:avLst/>
            <a:gdLst>
              <a:gd name="connsiteX0" fmla="*/ 0 w 6648450"/>
              <a:gd name="connsiteY0" fmla="*/ 895350 h 1663700"/>
              <a:gd name="connsiteX1" fmla="*/ 704850 w 6648450"/>
              <a:gd name="connsiteY1" fmla="*/ 123825 h 1663700"/>
              <a:gd name="connsiteX2" fmla="*/ 1866900 w 6648450"/>
              <a:gd name="connsiteY2" fmla="*/ 1638300 h 1663700"/>
              <a:gd name="connsiteX3" fmla="*/ 3028950 w 6648450"/>
              <a:gd name="connsiteY3" fmla="*/ 276225 h 1663700"/>
              <a:gd name="connsiteX4" fmla="*/ 3857625 w 6648450"/>
              <a:gd name="connsiteY4" fmla="*/ 1590675 h 1663700"/>
              <a:gd name="connsiteX5" fmla="*/ 4857750 w 6648450"/>
              <a:gd name="connsiteY5" fmla="*/ 276225 h 1663700"/>
              <a:gd name="connsiteX6" fmla="*/ 5895975 w 6648450"/>
              <a:gd name="connsiteY6" fmla="*/ 1457325 h 1663700"/>
              <a:gd name="connsiteX7" fmla="*/ 6648450 w 6648450"/>
              <a:gd name="connsiteY7" fmla="*/ 76200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48450" h="1663700">
                <a:moveTo>
                  <a:pt x="0" y="895350"/>
                </a:moveTo>
                <a:cubicBezTo>
                  <a:pt x="196850" y="447675"/>
                  <a:pt x="393700" y="0"/>
                  <a:pt x="704850" y="123825"/>
                </a:cubicBezTo>
                <a:cubicBezTo>
                  <a:pt x="1016000" y="247650"/>
                  <a:pt x="1479550" y="1612900"/>
                  <a:pt x="1866900" y="1638300"/>
                </a:cubicBezTo>
                <a:cubicBezTo>
                  <a:pt x="2254250" y="1663700"/>
                  <a:pt x="2697163" y="284162"/>
                  <a:pt x="3028950" y="276225"/>
                </a:cubicBezTo>
                <a:cubicBezTo>
                  <a:pt x="3360737" y="268288"/>
                  <a:pt x="3552825" y="1590675"/>
                  <a:pt x="3857625" y="1590675"/>
                </a:cubicBezTo>
                <a:cubicBezTo>
                  <a:pt x="4162425" y="1590675"/>
                  <a:pt x="4518025" y="298450"/>
                  <a:pt x="4857750" y="276225"/>
                </a:cubicBezTo>
                <a:cubicBezTo>
                  <a:pt x="5197475" y="254000"/>
                  <a:pt x="5597525" y="1376363"/>
                  <a:pt x="5895975" y="1457325"/>
                </a:cubicBezTo>
                <a:cubicBezTo>
                  <a:pt x="6194425" y="1538287"/>
                  <a:pt x="6513513" y="877887"/>
                  <a:pt x="6648450" y="762000"/>
                </a:cubicBezTo>
              </a:path>
            </a:pathLst>
          </a:custGeom>
          <a:ln>
            <a:solidFill>
              <a:srgbClr val="1027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cxnSp>
        <p:nvCxnSpPr>
          <p:cNvPr id="13" name="Conector reto 12"/>
          <p:cNvCxnSpPr/>
          <p:nvPr/>
        </p:nvCxnSpPr>
        <p:spPr>
          <a:xfrm>
            <a:off x="1187450" y="3860800"/>
            <a:ext cx="6913563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515" name="CaixaDeTexto 13"/>
          <p:cNvSpPr txBox="1">
            <a:spLocks noChangeArrowheads="1"/>
          </p:cNvSpPr>
          <p:nvPr/>
        </p:nvSpPr>
        <p:spPr bwMode="auto">
          <a:xfrm>
            <a:off x="5292725" y="2852738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pt-BR" b="1">
                <a:solidFill>
                  <a:srgbClr val="FF0000"/>
                </a:solidFill>
              </a:rPr>
              <a:t>λ</a:t>
            </a:r>
            <a:endParaRPr lang="pt-BR" altLang="pt-BR" b="1">
              <a:solidFill>
                <a:srgbClr val="FF0000"/>
              </a:solidFill>
            </a:endParaRPr>
          </a:p>
        </p:txBody>
      </p:sp>
      <p:sp>
        <p:nvSpPr>
          <p:cNvPr id="21516" name="CaixaDeTexto 14"/>
          <p:cNvSpPr txBox="1">
            <a:spLocks noChangeArrowheads="1"/>
          </p:cNvSpPr>
          <p:nvPr/>
        </p:nvSpPr>
        <p:spPr bwMode="auto">
          <a:xfrm>
            <a:off x="4056063" y="4518025"/>
            <a:ext cx="312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l-GR" altLang="pt-BR" b="1" dirty="0">
                <a:solidFill>
                  <a:srgbClr val="FF0000"/>
                </a:solidFill>
              </a:rPr>
              <a:t>λ</a:t>
            </a:r>
            <a:endParaRPr lang="pt-BR" altLang="pt-BR" b="1" dirty="0">
              <a:solidFill>
                <a:srgbClr val="FF0000"/>
              </a:solidFill>
            </a:endParaRPr>
          </a:p>
        </p:txBody>
      </p:sp>
      <p:cxnSp>
        <p:nvCxnSpPr>
          <p:cNvPr id="17" name="Conector de seta reta 16"/>
          <p:cNvCxnSpPr/>
          <p:nvPr/>
        </p:nvCxnSpPr>
        <p:spPr>
          <a:xfrm>
            <a:off x="4572000" y="3213100"/>
            <a:ext cx="1584325" cy="63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>
            <a:off x="3492500" y="4565650"/>
            <a:ext cx="1584325" cy="63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3766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9" name="Grupo 57"/>
          <p:cNvGrpSpPr>
            <a:grpSpLocks/>
          </p:cNvGrpSpPr>
          <p:nvPr/>
        </p:nvGrpSpPr>
        <p:grpSpPr bwMode="auto">
          <a:xfrm>
            <a:off x="251520" y="116632"/>
            <a:ext cx="8712968" cy="6624736"/>
            <a:chOff x="1187624" y="1268760"/>
            <a:chExt cx="6912768" cy="5112568"/>
          </a:xfrm>
        </p:grpSpPr>
        <p:sp>
          <p:nvSpPr>
            <p:cNvPr id="53" name="Retângulo 52"/>
            <p:cNvSpPr/>
            <p:nvPr/>
          </p:nvSpPr>
          <p:spPr>
            <a:xfrm>
              <a:off x="1187624" y="1268760"/>
              <a:ext cx="6912768" cy="51125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cxnSp>
          <p:nvCxnSpPr>
            <p:cNvPr id="6" name="Conector reto 5"/>
            <p:cNvCxnSpPr/>
            <p:nvPr/>
          </p:nvCxnSpPr>
          <p:spPr>
            <a:xfrm>
              <a:off x="2340016" y="2565552"/>
              <a:ext cx="525560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ector reto 6"/>
            <p:cNvCxnSpPr/>
            <p:nvPr/>
          </p:nvCxnSpPr>
          <p:spPr>
            <a:xfrm>
              <a:off x="2340016" y="3933771"/>
              <a:ext cx="525560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ector reto 7"/>
            <p:cNvCxnSpPr/>
            <p:nvPr/>
          </p:nvCxnSpPr>
          <p:spPr>
            <a:xfrm>
              <a:off x="2340016" y="5589285"/>
              <a:ext cx="5255609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Forma livre 9"/>
            <p:cNvSpPr/>
            <p:nvPr/>
          </p:nvSpPr>
          <p:spPr>
            <a:xfrm>
              <a:off x="2571765" y="1857633"/>
              <a:ext cx="4885763" cy="1355521"/>
            </a:xfrm>
            <a:custGeom>
              <a:avLst/>
              <a:gdLst>
                <a:gd name="connsiteX0" fmla="*/ 0 w 4886325"/>
                <a:gd name="connsiteY0" fmla="*/ 625475 h 1333500"/>
                <a:gd name="connsiteX1" fmla="*/ 266700 w 4886325"/>
                <a:gd name="connsiteY1" fmla="*/ 177800 h 1333500"/>
                <a:gd name="connsiteX2" fmla="*/ 466725 w 4886325"/>
                <a:gd name="connsiteY2" fmla="*/ 63500 h 1333500"/>
                <a:gd name="connsiteX3" fmla="*/ 647700 w 4886325"/>
                <a:gd name="connsiteY3" fmla="*/ 168275 h 1333500"/>
                <a:gd name="connsiteX4" fmla="*/ 1019175 w 4886325"/>
                <a:gd name="connsiteY4" fmla="*/ 1073150 h 1333500"/>
                <a:gd name="connsiteX5" fmla="*/ 1266825 w 4886325"/>
                <a:gd name="connsiteY5" fmla="*/ 1263650 h 1333500"/>
                <a:gd name="connsiteX6" fmla="*/ 1466850 w 4886325"/>
                <a:gd name="connsiteY6" fmla="*/ 1120775 h 1333500"/>
                <a:gd name="connsiteX7" fmla="*/ 1781175 w 4886325"/>
                <a:gd name="connsiteY7" fmla="*/ 320675 h 1333500"/>
                <a:gd name="connsiteX8" fmla="*/ 2000250 w 4886325"/>
                <a:gd name="connsiteY8" fmla="*/ 82550 h 1333500"/>
                <a:gd name="connsiteX9" fmla="*/ 2238375 w 4886325"/>
                <a:gd name="connsiteY9" fmla="*/ 149225 h 1333500"/>
                <a:gd name="connsiteX10" fmla="*/ 2495550 w 4886325"/>
                <a:gd name="connsiteY10" fmla="*/ 806450 h 1333500"/>
                <a:gd name="connsiteX11" fmla="*/ 2695575 w 4886325"/>
                <a:gd name="connsiteY11" fmla="*/ 1244600 h 1333500"/>
                <a:gd name="connsiteX12" fmla="*/ 2943225 w 4886325"/>
                <a:gd name="connsiteY12" fmla="*/ 1244600 h 1333500"/>
                <a:gd name="connsiteX13" fmla="*/ 3238500 w 4886325"/>
                <a:gd name="connsiteY13" fmla="*/ 711200 h 1333500"/>
                <a:gd name="connsiteX14" fmla="*/ 3495675 w 4886325"/>
                <a:gd name="connsiteY14" fmla="*/ 158750 h 1333500"/>
                <a:gd name="connsiteX15" fmla="*/ 3676650 w 4886325"/>
                <a:gd name="connsiteY15" fmla="*/ 63500 h 1333500"/>
                <a:gd name="connsiteX16" fmla="*/ 3829050 w 4886325"/>
                <a:gd name="connsiteY16" fmla="*/ 177800 h 1333500"/>
                <a:gd name="connsiteX17" fmla="*/ 4105275 w 4886325"/>
                <a:gd name="connsiteY17" fmla="*/ 825500 h 1333500"/>
                <a:gd name="connsiteX18" fmla="*/ 4314825 w 4886325"/>
                <a:gd name="connsiteY18" fmla="*/ 1225550 h 1333500"/>
                <a:gd name="connsiteX19" fmla="*/ 4486275 w 4886325"/>
                <a:gd name="connsiteY19" fmla="*/ 1273175 h 1333500"/>
                <a:gd name="connsiteX20" fmla="*/ 4638675 w 4886325"/>
                <a:gd name="connsiteY20" fmla="*/ 1120775 h 1333500"/>
                <a:gd name="connsiteX21" fmla="*/ 4886325 w 4886325"/>
                <a:gd name="connsiteY21" fmla="*/ 387350 h 1333500"/>
                <a:gd name="connsiteX0" fmla="*/ 0 w 4886325"/>
                <a:gd name="connsiteY0" fmla="*/ 606425 h 1314450"/>
                <a:gd name="connsiteX1" fmla="*/ 266700 w 4886325"/>
                <a:gd name="connsiteY1" fmla="*/ 158750 h 1314450"/>
                <a:gd name="connsiteX2" fmla="*/ 647700 w 4886325"/>
                <a:gd name="connsiteY2" fmla="*/ 149225 h 1314450"/>
                <a:gd name="connsiteX3" fmla="*/ 1019175 w 4886325"/>
                <a:gd name="connsiteY3" fmla="*/ 1054100 h 1314450"/>
                <a:gd name="connsiteX4" fmla="*/ 1266825 w 4886325"/>
                <a:gd name="connsiteY4" fmla="*/ 1244600 h 1314450"/>
                <a:gd name="connsiteX5" fmla="*/ 1466850 w 4886325"/>
                <a:gd name="connsiteY5" fmla="*/ 1101725 h 1314450"/>
                <a:gd name="connsiteX6" fmla="*/ 1781175 w 4886325"/>
                <a:gd name="connsiteY6" fmla="*/ 301625 h 1314450"/>
                <a:gd name="connsiteX7" fmla="*/ 2000250 w 4886325"/>
                <a:gd name="connsiteY7" fmla="*/ 63500 h 1314450"/>
                <a:gd name="connsiteX8" fmla="*/ 2238375 w 4886325"/>
                <a:gd name="connsiteY8" fmla="*/ 130175 h 1314450"/>
                <a:gd name="connsiteX9" fmla="*/ 2495550 w 4886325"/>
                <a:gd name="connsiteY9" fmla="*/ 787400 h 1314450"/>
                <a:gd name="connsiteX10" fmla="*/ 2695575 w 4886325"/>
                <a:gd name="connsiteY10" fmla="*/ 1225550 h 1314450"/>
                <a:gd name="connsiteX11" fmla="*/ 2943225 w 4886325"/>
                <a:gd name="connsiteY11" fmla="*/ 1225550 h 1314450"/>
                <a:gd name="connsiteX12" fmla="*/ 3238500 w 4886325"/>
                <a:gd name="connsiteY12" fmla="*/ 692150 h 1314450"/>
                <a:gd name="connsiteX13" fmla="*/ 3495675 w 4886325"/>
                <a:gd name="connsiteY13" fmla="*/ 139700 h 1314450"/>
                <a:gd name="connsiteX14" fmla="*/ 3676650 w 4886325"/>
                <a:gd name="connsiteY14" fmla="*/ 44450 h 1314450"/>
                <a:gd name="connsiteX15" fmla="*/ 3829050 w 4886325"/>
                <a:gd name="connsiteY15" fmla="*/ 158750 h 1314450"/>
                <a:gd name="connsiteX16" fmla="*/ 4105275 w 4886325"/>
                <a:gd name="connsiteY16" fmla="*/ 806450 h 1314450"/>
                <a:gd name="connsiteX17" fmla="*/ 4314825 w 4886325"/>
                <a:gd name="connsiteY17" fmla="*/ 1206500 h 1314450"/>
                <a:gd name="connsiteX18" fmla="*/ 4486275 w 4886325"/>
                <a:gd name="connsiteY18" fmla="*/ 1254125 h 1314450"/>
                <a:gd name="connsiteX19" fmla="*/ 4638675 w 4886325"/>
                <a:gd name="connsiteY19" fmla="*/ 1101725 h 1314450"/>
                <a:gd name="connsiteX20" fmla="*/ 4886325 w 4886325"/>
                <a:gd name="connsiteY20" fmla="*/ 368300 h 1314450"/>
                <a:gd name="connsiteX0" fmla="*/ 0 w 4886325"/>
                <a:gd name="connsiteY0" fmla="*/ 606425 h 1314450"/>
                <a:gd name="connsiteX1" fmla="*/ 266700 w 4886325"/>
                <a:gd name="connsiteY1" fmla="*/ 158750 h 1314450"/>
                <a:gd name="connsiteX2" fmla="*/ 647700 w 4886325"/>
                <a:gd name="connsiteY2" fmla="*/ 149225 h 1314450"/>
                <a:gd name="connsiteX3" fmla="*/ 1019175 w 4886325"/>
                <a:gd name="connsiteY3" fmla="*/ 1054100 h 1314450"/>
                <a:gd name="connsiteX4" fmla="*/ 1266825 w 4886325"/>
                <a:gd name="connsiteY4" fmla="*/ 1244600 h 1314450"/>
                <a:gd name="connsiteX5" fmla="*/ 1466850 w 4886325"/>
                <a:gd name="connsiteY5" fmla="*/ 1101725 h 1314450"/>
                <a:gd name="connsiteX6" fmla="*/ 1781175 w 4886325"/>
                <a:gd name="connsiteY6" fmla="*/ 301625 h 1314450"/>
                <a:gd name="connsiteX7" fmla="*/ 2000250 w 4886325"/>
                <a:gd name="connsiteY7" fmla="*/ 63500 h 1314450"/>
                <a:gd name="connsiteX8" fmla="*/ 2238375 w 4886325"/>
                <a:gd name="connsiteY8" fmla="*/ 130175 h 1314450"/>
                <a:gd name="connsiteX9" fmla="*/ 2495550 w 4886325"/>
                <a:gd name="connsiteY9" fmla="*/ 787400 h 1314450"/>
                <a:gd name="connsiteX10" fmla="*/ 2695575 w 4886325"/>
                <a:gd name="connsiteY10" fmla="*/ 1225550 h 1314450"/>
                <a:gd name="connsiteX11" fmla="*/ 2943225 w 4886325"/>
                <a:gd name="connsiteY11" fmla="*/ 1225550 h 1314450"/>
                <a:gd name="connsiteX12" fmla="*/ 3238500 w 4886325"/>
                <a:gd name="connsiteY12" fmla="*/ 692150 h 1314450"/>
                <a:gd name="connsiteX13" fmla="*/ 3495675 w 4886325"/>
                <a:gd name="connsiteY13" fmla="*/ 139700 h 1314450"/>
                <a:gd name="connsiteX14" fmla="*/ 3676650 w 4886325"/>
                <a:gd name="connsiteY14" fmla="*/ 44450 h 1314450"/>
                <a:gd name="connsiteX15" fmla="*/ 3829050 w 4886325"/>
                <a:gd name="connsiteY15" fmla="*/ 158750 h 1314450"/>
                <a:gd name="connsiteX16" fmla="*/ 4105275 w 4886325"/>
                <a:gd name="connsiteY16" fmla="*/ 806450 h 1314450"/>
                <a:gd name="connsiteX17" fmla="*/ 4314825 w 4886325"/>
                <a:gd name="connsiteY17" fmla="*/ 1206500 h 1314450"/>
                <a:gd name="connsiteX18" fmla="*/ 4486275 w 4886325"/>
                <a:gd name="connsiteY18" fmla="*/ 1254125 h 1314450"/>
                <a:gd name="connsiteX19" fmla="*/ 4638675 w 4886325"/>
                <a:gd name="connsiteY19" fmla="*/ 1101725 h 1314450"/>
                <a:gd name="connsiteX20" fmla="*/ 4886325 w 4886325"/>
                <a:gd name="connsiteY20" fmla="*/ 368300 h 1314450"/>
                <a:gd name="connsiteX0" fmla="*/ 0 w 4886325"/>
                <a:gd name="connsiteY0" fmla="*/ 606425 h 1314450"/>
                <a:gd name="connsiteX1" fmla="*/ 266700 w 4886325"/>
                <a:gd name="connsiteY1" fmla="*/ 158750 h 1314450"/>
                <a:gd name="connsiteX2" fmla="*/ 647700 w 4886325"/>
                <a:gd name="connsiteY2" fmla="*/ 149225 h 1314450"/>
                <a:gd name="connsiteX3" fmla="*/ 1019175 w 4886325"/>
                <a:gd name="connsiteY3" fmla="*/ 1054100 h 1314450"/>
                <a:gd name="connsiteX4" fmla="*/ 1266825 w 4886325"/>
                <a:gd name="connsiteY4" fmla="*/ 1244600 h 1314450"/>
                <a:gd name="connsiteX5" fmla="*/ 1466850 w 4886325"/>
                <a:gd name="connsiteY5" fmla="*/ 1101725 h 1314450"/>
                <a:gd name="connsiteX6" fmla="*/ 1781175 w 4886325"/>
                <a:gd name="connsiteY6" fmla="*/ 301625 h 1314450"/>
                <a:gd name="connsiteX7" fmla="*/ 2000250 w 4886325"/>
                <a:gd name="connsiteY7" fmla="*/ 63500 h 1314450"/>
                <a:gd name="connsiteX8" fmla="*/ 2238375 w 4886325"/>
                <a:gd name="connsiteY8" fmla="*/ 130175 h 1314450"/>
                <a:gd name="connsiteX9" fmla="*/ 2495550 w 4886325"/>
                <a:gd name="connsiteY9" fmla="*/ 787400 h 1314450"/>
                <a:gd name="connsiteX10" fmla="*/ 2695575 w 4886325"/>
                <a:gd name="connsiteY10" fmla="*/ 1225550 h 1314450"/>
                <a:gd name="connsiteX11" fmla="*/ 2943225 w 4886325"/>
                <a:gd name="connsiteY11" fmla="*/ 1225550 h 1314450"/>
                <a:gd name="connsiteX12" fmla="*/ 3238500 w 4886325"/>
                <a:gd name="connsiteY12" fmla="*/ 692150 h 1314450"/>
                <a:gd name="connsiteX13" fmla="*/ 3495675 w 4886325"/>
                <a:gd name="connsiteY13" fmla="*/ 139700 h 1314450"/>
                <a:gd name="connsiteX14" fmla="*/ 3676650 w 4886325"/>
                <a:gd name="connsiteY14" fmla="*/ 44450 h 1314450"/>
                <a:gd name="connsiteX15" fmla="*/ 3829050 w 4886325"/>
                <a:gd name="connsiteY15" fmla="*/ 158750 h 1314450"/>
                <a:gd name="connsiteX16" fmla="*/ 4105275 w 4886325"/>
                <a:gd name="connsiteY16" fmla="*/ 806450 h 1314450"/>
                <a:gd name="connsiteX17" fmla="*/ 4314825 w 4886325"/>
                <a:gd name="connsiteY17" fmla="*/ 1206500 h 1314450"/>
                <a:gd name="connsiteX18" fmla="*/ 4486275 w 4886325"/>
                <a:gd name="connsiteY18" fmla="*/ 1254125 h 1314450"/>
                <a:gd name="connsiteX19" fmla="*/ 4638675 w 4886325"/>
                <a:gd name="connsiteY19" fmla="*/ 1101725 h 1314450"/>
                <a:gd name="connsiteX20" fmla="*/ 4886325 w 4886325"/>
                <a:gd name="connsiteY20" fmla="*/ 368300 h 1314450"/>
                <a:gd name="connsiteX0" fmla="*/ 0 w 4886325"/>
                <a:gd name="connsiteY0" fmla="*/ 606425 h 1314450"/>
                <a:gd name="connsiteX1" fmla="*/ 266700 w 4886325"/>
                <a:gd name="connsiteY1" fmla="*/ 158750 h 1314450"/>
                <a:gd name="connsiteX2" fmla="*/ 647700 w 4886325"/>
                <a:gd name="connsiteY2" fmla="*/ 149225 h 1314450"/>
                <a:gd name="connsiteX3" fmla="*/ 1019175 w 4886325"/>
                <a:gd name="connsiteY3" fmla="*/ 1054100 h 1314450"/>
                <a:gd name="connsiteX4" fmla="*/ 1266825 w 4886325"/>
                <a:gd name="connsiteY4" fmla="*/ 1244600 h 1314450"/>
                <a:gd name="connsiteX5" fmla="*/ 1466850 w 4886325"/>
                <a:gd name="connsiteY5" fmla="*/ 1101725 h 1314450"/>
                <a:gd name="connsiteX6" fmla="*/ 1781175 w 4886325"/>
                <a:gd name="connsiteY6" fmla="*/ 301625 h 1314450"/>
                <a:gd name="connsiteX7" fmla="*/ 2000250 w 4886325"/>
                <a:gd name="connsiteY7" fmla="*/ 63500 h 1314450"/>
                <a:gd name="connsiteX8" fmla="*/ 2238375 w 4886325"/>
                <a:gd name="connsiteY8" fmla="*/ 130175 h 1314450"/>
                <a:gd name="connsiteX9" fmla="*/ 2495550 w 4886325"/>
                <a:gd name="connsiteY9" fmla="*/ 787400 h 1314450"/>
                <a:gd name="connsiteX10" fmla="*/ 2695575 w 4886325"/>
                <a:gd name="connsiteY10" fmla="*/ 1225550 h 1314450"/>
                <a:gd name="connsiteX11" fmla="*/ 2943225 w 4886325"/>
                <a:gd name="connsiteY11" fmla="*/ 1225550 h 1314450"/>
                <a:gd name="connsiteX12" fmla="*/ 3238500 w 4886325"/>
                <a:gd name="connsiteY12" fmla="*/ 692150 h 1314450"/>
                <a:gd name="connsiteX13" fmla="*/ 3495675 w 4886325"/>
                <a:gd name="connsiteY13" fmla="*/ 139700 h 1314450"/>
                <a:gd name="connsiteX14" fmla="*/ 3676650 w 4886325"/>
                <a:gd name="connsiteY14" fmla="*/ 44450 h 1314450"/>
                <a:gd name="connsiteX15" fmla="*/ 3829050 w 4886325"/>
                <a:gd name="connsiteY15" fmla="*/ 158750 h 1314450"/>
                <a:gd name="connsiteX16" fmla="*/ 4105275 w 4886325"/>
                <a:gd name="connsiteY16" fmla="*/ 806450 h 1314450"/>
                <a:gd name="connsiteX17" fmla="*/ 4314825 w 4886325"/>
                <a:gd name="connsiteY17" fmla="*/ 1206500 h 1314450"/>
                <a:gd name="connsiteX18" fmla="*/ 4486275 w 4886325"/>
                <a:gd name="connsiteY18" fmla="*/ 1254125 h 1314450"/>
                <a:gd name="connsiteX19" fmla="*/ 4638675 w 4886325"/>
                <a:gd name="connsiteY19" fmla="*/ 1101725 h 1314450"/>
                <a:gd name="connsiteX20" fmla="*/ 4886325 w 4886325"/>
                <a:gd name="connsiteY20" fmla="*/ 368300 h 1314450"/>
                <a:gd name="connsiteX0" fmla="*/ 0 w 4886325"/>
                <a:gd name="connsiteY0" fmla="*/ 629072 h 1337097"/>
                <a:gd name="connsiteX1" fmla="*/ 266700 w 4886325"/>
                <a:gd name="connsiteY1" fmla="*/ 181397 h 1337097"/>
                <a:gd name="connsiteX2" fmla="*/ 647700 w 4886325"/>
                <a:gd name="connsiteY2" fmla="*/ 171872 h 1337097"/>
                <a:gd name="connsiteX3" fmla="*/ 1019175 w 4886325"/>
                <a:gd name="connsiteY3" fmla="*/ 1076747 h 1337097"/>
                <a:gd name="connsiteX4" fmla="*/ 1266825 w 4886325"/>
                <a:gd name="connsiteY4" fmla="*/ 1267247 h 1337097"/>
                <a:gd name="connsiteX5" fmla="*/ 1466850 w 4886325"/>
                <a:gd name="connsiteY5" fmla="*/ 1124372 h 1337097"/>
                <a:gd name="connsiteX6" fmla="*/ 1781175 w 4886325"/>
                <a:gd name="connsiteY6" fmla="*/ 324272 h 1337097"/>
                <a:gd name="connsiteX7" fmla="*/ 2000250 w 4886325"/>
                <a:gd name="connsiteY7" fmla="*/ 86147 h 1337097"/>
                <a:gd name="connsiteX8" fmla="*/ 2238375 w 4886325"/>
                <a:gd name="connsiteY8" fmla="*/ 152822 h 1337097"/>
                <a:gd name="connsiteX9" fmla="*/ 2495550 w 4886325"/>
                <a:gd name="connsiteY9" fmla="*/ 810047 h 1337097"/>
                <a:gd name="connsiteX10" fmla="*/ 2695575 w 4886325"/>
                <a:gd name="connsiteY10" fmla="*/ 1248197 h 1337097"/>
                <a:gd name="connsiteX11" fmla="*/ 2943225 w 4886325"/>
                <a:gd name="connsiteY11" fmla="*/ 1248197 h 1337097"/>
                <a:gd name="connsiteX12" fmla="*/ 3238500 w 4886325"/>
                <a:gd name="connsiteY12" fmla="*/ 714797 h 1337097"/>
                <a:gd name="connsiteX13" fmla="*/ 3495675 w 4886325"/>
                <a:gd name="connsiteY13" fmla="*/ 162347 h 1337097"/>
                <a:gd name="connsiteX14" fmla="*/ 3676650 w 4886325"/>
                <a:gd name="connsiteY14" fmla="*/ 67097 h 1337097"/>
                <a:gd name="connsiteX15" fmla="*/ 3829050 w 4886325"/>
                <a:gd name="connsiteY15" fmla="*/ 181397 h 1337097"/>
                <a:gd name="connsiteX16" fmla="*/ 4105275 w 4886325"/>
                <a:gd name="connsiteY16" fmla="*/ 829097 h 1337097"/>
                <a:gd name="connsiteX17" fmla="*/ 4314825 w 4886325"/>
                <a:gd name="connsiteY17" fmla="*/ 1229147 h 1337097"/>
                <a:gd name="connsiteX18" fmla="*/ 4486275 w 4886325"/>
                <a:gd name="connsiteY18" fmla="*/ 1276772 h 1337097"/>
                <a:gd name="connsiteX19" fmla="*/ 4638675 w 4886325"/>
                <a:gd name="connsiteY19" fmla="*/ 1124372 h 1337097"/>
                <a:gd name="connsiteX20" fmla="*/ 4886325 w 4886325"/>
                <a:gd name="connsiteY20" fmla="*/ 390947 h 1337097"/>
                <a:gd name="connsiteX0" fmla="*/ 0 w 4886325"/>
                <a:gd name="connsiteY0" fmla="*/ 635571 h 1343596"/>
                <a:gd name="connsiteX1" fmla="*/ 266700 w 4886325"/>
                <a:gd name="connsiteY1" fmla="*/ 187896 h 1343596"/>
                <a:gd name="connsiteX2" fmla="*/ 647700 w 4886325"/>
                <a:gd name="connsiteY2" fmla="*/ 178371 h 1343596"/>
                <a:gd name="connsiteX3" fmla="*/ 1019175 w 4886325"/>
                <a:gd name="connsiteY3" fmla="*/ 1083246 h 1343596"/>
                <a:gd name="connsiteX4" fmla="*/ 1266825 w 4886325"/>
                <a:gd name="connsiteY4" fmla="*/ 1273746 h 1343596"/>
                <a:gd name="connsiteX5" fmla="*/ 1466850 w 4886325"/>
                <a:gd name="connsiteY5" fmla="*/ 1130871 h 1343596"/>
                <a:gd name="connsiteX6" fmla="*/ 1781175 w 4886325"/>
                <a:gd name="connsiteY6" fmla="*/ 330771 h 1343596"/>
                <a:gd name="connsiteX7" fmla="*/ 2000250 w 4886325"/>
                <a:gd name="connsiteY7" fmla="*/ 92646 h 1343596"/>
                <a:gd name="connsiteX8" fmla="*/ 2238375 w 4886325"/>
                <a:gd name="connsiteY8" fmla="*/ 159321 h 1343596"/>
                <a:gd name="connsiteX9" fmla="*/ 2495550 w 4886325"/>
                <a:gd name="connsiteY9" fmla="*/ 816546 h 1343596"/>
                <a:gd name="connsiteX10" fmla="*/ 2695575 w 4886325"/>
                <a:gd name="connsiteY10" fmla="*/ 1254696 h 1343596"/>
                <a:gd name="connsiteX11" fmla="*/ 2943225 w 4886325"/>
                <a:gd name="connsiteY11" fmla="*/ 1254696 h 1343596"/>
                <a:gd name="connsiteX12" fmla="*/ 3238500 w 4886325"/>
                <a:gd name="connsiteY12" fmla="*/ 721296 h 1343596"/>
                <a:gd name="connsiteX13" fmla="*/ 3495675 w 4886325"/>
                <a:gd name="connsiteY13" fmla="*/ 168846 h 1343596"/>
                <a:gd name="connsiteX14" fmla="*/ 3676650 w 4886325"/>
                <a:gd name="connsiteY14" fmla="*/ 73596 h 1343596"/>
                <a:gd name="connsiteX15" fmla="*/ 3829050 w 4886325"/>
                <a:gd name="connsiteY15" fmla="*/ 187896 h 1343596"/>
                <a:gd name="connsiteX16" fmla="*/ 4105275 w 4886325"/>
                <a:gd name="connsiteY16" fmla="*/ 835596 h 1343596"/>
                <a:gd name="connsiteX17" fmla="*/ 4314825 w 4886325"/>
                <a:gd name="connsiteY17" fmla="*/ 1235646 h 1343596"/>
                <a:gd name="connsiteX18" fmla="*/ 4486275 w 4886325"/>
                <a:gd name="connsiteY18" fmla="*/ 1283271 h 1343596"/>
                <a:gd name="connsiteX19" fmla="*/ 4638675 w 4886325"/>
                <a:gd name="connsiteY19" fmla="*/ 1130871 h 1343596"/>
                <a:gd name="connsiteX20" fmla="*/ 4886325 w 4886325"/>
                <a:gd name="connsiteY20" fmla="*/ 397446 h 1343596"/>
                <a:gd name="connsiteX0" fmla="*/ 0 w 4886325"/>
                <a:gd name="connsiteY0" fmla="*/ 635571 h 1343596"/>
                <a:gd name="connsiteX1" fmla="*/ 266700 w 4886325"/>
                <a:gd name="connsiteY1" fmla="*/ 187896 h 1343596"/>
                <a:gd name="connsiteX2" fmla="*/ 647700 w 4886325"/>
                <a:gd name="connsiteY2" fmla="*/ 178371 h 1343596"/>
                <a:gd name="connsiteX3" fmla="*/ 1019175 w 4886325"/>
                <a:gd name="connsiteY3" fmla="*/ 1083246 h 1343596"/>
                <a:gd name="connsiteX4" fmla="*/ 1266825 w 4886325"/>
                <a:gd name="connsiteY4" fmla="*/ 1273746 h 1343596"/>
                <a:gd name="connsiteX5" fmla="*/ 1466850 w 4886325"/>
                <a:gd name="connsiteY5" fmla="*/ 1130871 h 1343596"/>
                <a:gd name="connsiteX6" fmla="*/ 1781175 w 4886325"/>
                <a:gd name="connsiteY6" fmla="*/ 330771 h 1343596"/>
                <a:gd name="connsiteX7" fmla="*/ 2000250 w 4886325"/>
                <a:gd name="connsiteY7" fmla="*/ 92646 h 1343596"/>
                <a:gd name="connsiteX8" fmla="*/ 2238375 w 4886325"/>
                <a:gd name="connsiteY8" fmla="*/ 159321 h 1343596"/>
                <a:gd name="connsiteX9" fmla="*/ 2495550 w 4886325"/>
                <a:gd name="connsiteY9" fmla="*/ 816546 h 1343596"/>
                <a:gd name="connsiteX10" fmla="*/ 2695575 w 4886325"/>
                <a:gd name="connsiteY10" fmla="*/ 1254696 h 1343596"/>
                <a:gd name="connsiteX11" fmla="*/ 2943225 w 4886325"/>
                <a:gd name="connsiteY11" fmla="*/ 1254696 h 1343596"/>
                <a:gd name="connsiteX12" fmla="*/ 3238500 w 4886325"/>
                <a:gd name="connsiteY12" fmla="*/ 721296 h 1343596"/>
                <a:gd name="connsiteX13" fmla="*/ 3495675 w 4886325"/>
                <a:gd name="connsiteY13" fmla="*/ 168846 h 1343596"/>
                <a:gd name="connsiteX14" fmla="*/ 3829050 w 4886325"/>
                <a:gd name="connsiteY14" fmla="*/ 187896 h 1343596"/>
                <a:gd name="connsiteX15" fmla="*/ 4105275 w 4886325"/>
                <a:gd name="connsiteY15" fmla="*/ 835596 h 1343596"/>
                <a:gd name="connsiteX16" fmla="*/ 4314825 w 4886325"/>
                <a:gd name="connsiteY16" fmla="*/ 1235646 h 1343596"/>
                <a:gd name="connsiteX17" fmla="*/ 4486275 w 4886325"/>
                <a:gd name="connsiteY17" fmla="*/ 1283271 h 1343596"/>
                <a:gd name="connsiteX18" fmla="*/ 4638675 w 4886325"/>
                <a:gd name="connsiteY18" fmla="*/ 1130871 h 1343596"/>
                <a:gd name="connsiteX19" fmla="*/ 4886325 w 4886325"/>
                <a:gd name="connsiteY19" fmla="*/ 397446 h 1343596"/>
                <a:gd name="connsiteX0" fmla="*/ 0 w 4886325"/>
                <a:gd name="connsiteY0" fmla="*/ 646832 h 1354857"/>
                <a:gd name="connsiteX1" fmla="*/ 266700 w 4886325"/>
                <a:gd name="connsiteY1" fmla="*/ 199157 h 1354857"/>
                <a:gd name="connsiteX2" fmla="*/ 647700 w 4886325"/>
                <a:gd name="connsiteY2" fmla="*/ 189632 h 1354857"/>
                <a:gd name="connsiteX3" fmla="*/ 1019175 w 4886325"/>
                <a:gd name="connsiteY3" fmla="*/ 1094507 h 1354857"/>
                <a:gd name="connsiteX4" fmla="*/ 1266825 w 4886325"/>
                <a:gd name="connsiteY4" fmla="*/ 1285007 h 1354857"/>
                <a:gd name="connsiteX5" fmla="*/ 1466850 w 4886325"/>
                <a:gd name="connsiteY5" fmla="*/ 1142132 h 1354857"/>
                <a:gd name="connsiteX6" fmla="*/ 1781175 w 4886325"/>
                <a:gd name="connsiteY6" fmla="*/ 342032 h 1354857"/>
                <a:gd name="connsiteX7" fmla="*/ 2000250 w 4886325"/>
                <a:gd name="connsiteY7" fmla="*/ 103907 h 1354857"/>
                <a:gd name="connsiteX8" fmla="*/ 2238375 w 4886325"/>
                <a:gd name="connsiteY8" fmla="*/ 170582 h 1354857"/>
                <a:gd name="connsiteX9" fmla="*/ 2495550 w 4886325"/>
                <a:gd name="connsiteY9" fmla="*/ 827807 h 1354857"/>
                <a:gd name="connsiteX10" fmla="*/ 2695575 w 4886325"/>
                <a:gd name="connsiteY10" fmla="*/ 1265957 h 1354857"/>
                <a:gd name="connsiteX11" fmla="*/ 2943225 w 4886325"/>
                <a:gd name="connsiteY11" fmla="*/ 1265957 h 1354857"/>
                <a:gd name="connsiteX12" fmla="*/ 3238500 w 4886325"/>
                <a:gd name="connsiteY12" fmla="*/ 732557 h 1354857"/>
                <a:gd name="connsiteX13" fmla="*/ 3495675 w 4886325"/>
                <a:gd name="connsiteY13" fmla="*/ 180107 h 1354857"/>
                <a:gd name="connsiteX14" fmla="*/ 3829050 w 4886325"/>
                <a:gd name="connsiteY14" fmla="*/ 199157 h 1354857"/>
                <a:gd name="connsiteX15" fmla="*/ 4105275 w 4886325"/>
                <a:gd name="connsiteY15" fmla="*/ 846857 h 1354857"/>
                <a:gd name="connsiteX16" fmla="*/ 4314825 w 4886325"/>
                <a:gd name="connsiteY16" fmla="*/ 1246907 h 1354857"/>
                <a:gd name="connsiteX17" fmla="*/ 4486275 w 4886325"/>
                <a:gd name="connsiteY17" fmla="*/ 1294532 h 1354857"/>
                <a:gd name="connsiteX18" fmla="*/ 4638675 w 4886325"/>
                <a:gd name="connsiteY18" fmla="*/ 1142132 h 1354857"/>
                <a:gd name="connsiteX19" fmla="*/ 4886325 w 4886325"/>
                <a:gd name="connsiteY19" fmla="*/ 408707 h 1354857"/>
                <a:gd name="connsiteX0" fmla="*/ 0 w 4886325"/>
                <a:gd name="connsiteY0" fmla="*/ 646832 h 1354857"/>
                <a:gd name="connsiteX1" fmla="*/ 266700 w 4886325"/>
                <a:gd name="connsiteY1" fmla="*/ 199157 h 1354857"/>
                <a:gd name="connsiteX2" fmla="*/ 647700 w 4886325"/>
                <a:gd name="connsiteY2" fmla="*/ 189632 h 1354857"/>
                <a:gd name="connsiteX3" fmla="*/ 1019175 w 4886325"/>
                <a:gd name="connsiteY3" fmla="*/ 1094507 h 1354857"/>
                <a:gd name="connsiteX4" fmla="*/ 1266825 w 4886325"/>
                <a:gd name="connsiteY4" fmla="*/ 1285007 h 1354857"/>
                <a:gd name="connsiteX5" fmla="*/ 1466850 w 4886325"/>
                <a:gd name="connsiteY5" fmla="*/ 1142132 h 1354857"/>
                <a:gd name="connsiteX6" fmla="*/ 1781175 w 4886325"/>
                <a:gd name="connsiteY6" fmla="*/ 342032 h 1354857"/>
                <a:gd name="connsiteX7" fmla="*/ 2000250 w 4886325"/>
                <a:gd name="connsiteY7" fmla="*/ 103907 h 1354857"/>
                <a:gd name="connsiteX8" fmla="*/ 2238375 w 4886325"/>
                <a:gd name="connsiteY8" fmla="*/ 170582 h 1354857"/>
                <a:gd name="connsiteX9" fmla="*/ 2495550 w 4886325"/>
                <a:gd name="connsiteY9" fmla="*/ 827807 h 1354857"/>
                <a:gd name="connsiteX10" fmla="*/ 2695575 w 4886325"/>
                <a:gd name="connsiteY10" fmla="*/ 1265957 h 1354857"/>
                <a:gd name="connsiteX11" fmla="*/ 2943225 w 4886325"/>
                <a:gd name="connsiteY11" fmla="*/ 1265957 h 1354857"/>
                <a:gd name="connsiteX12" fmla="*/ 3238500 w 4886325"/>
                <a:gd name="connsiteY12" fmla="*/ 732557 h 1354857"/>
                <a:gd name="connsiteX13" fmla="*/ 3495675 w 4886325"/>
                <a:gd name="connsiteY13" fmla="*/ 180107 h 1354857"/>
                <a:gd name="connsiteX14" fmla="*/ 3829050 w 4886325"/>
                <a:gd name="connsiteY14" fmla="*/ 199157 h 1354857"/>
                <a:gd name="connsiteX15" fmla="*/ 4105275 w 4886325"/>
                <a:gd name="connsiteY15" fmla="*/ 846857 h 1354857"/>
                <a:gd name="connsiteX16" fmla="*/ 4314825 w 4886325"/>
                <a:gd name="connsiteY16" fmla="*/ 1246907 h 1354857"/>
                <a:gd name="connsiteX17" fmla="*/ 4486275 w 4886325"/>
                <a:gd name="connsiteY17" fmla="*/ 1294532 h 1354857"/>
                <a:gd name="connsiteX18" fmla="*/ 4638675 w 4886325"/>
                <a:gd name="connsiteY18" fmla="*/ 1142132 h 1354857"/>
                <a:gd name="connsiteX19" fmla="*/ 4886325 w 4886325"/>
                <a:gd name="connsiteY19" fmla="*/ 408707 h 1354857"/>
                <a:gd name="connsiteX0" fmla="*/ 0 w 4886325"/>
                <a:gd name="connsiteY0" fmla="*/ 646832 h 1354857"/>
                <a:gd name="connsiteX1" fmla="*/ 266700 w 4886325"/>
                <a:gd name="connsiteY1" fmla="*/ 199157 h 1354857"/>
                <a:gd name="connsiteX2" fmla="*/ 647700 w 4886325"/>
                <a:gd name="connsiteY2" fmla="*/ 189632 h 1354857"/>
                <a:gd name="connsiteX3" fmla="*/ 1019175 w 4886325"/>
                <a:gd name="connsiteY3" fmla="*/ 1094507 h 1354857"/>
                <a:gd name="connsiteX4" fmla="*/ 1266825 w 4886325"/>
                <a:gd name="connsiteY4" fmla="*/ 1285007 h 1354857"/>
                <a:gd name="connsiteX5" fmla="*/ 1466850 w 4886325"/>
                <a:gd name="connsiteY5" fmla="*/ 1142132 h 1354857"/>
                <a:gd name="connsiteX6" fmla="*/ 1781175 w 4886325"/>
                <a:gd name="connsiteY6" fmla="*/ 342032 h 1354857"/>
                <a:gd name="connsiteX7" fmla="*/ 2000250 w 4886325"/>
                <a:gd name="connsiteY7" fmla="*/ 103907 h 1354857"/>
                <a:gd name="connsiteX8" fmla="*/ 2238375 w 4886325"/>
                <a:gd name="connsiteY8" fmla="*/ 170582 h 1354857"/>
                <a:gd name="connsiteX9" fmla="*/ 2495550 w 4886325"/>
                <a:gd name="connsiteY9" fmla="*/ 827807 h 1354857"/>
                <a:gd name="connsiteX10" fmla="*/ 2695575 w 4886325"/>
                <a:gd name="connsiteY10" fmla="*/ 1265957 h 1354857"/>
                <a:gd name="connsiteX11" fmla="*/ 2943225 w 4886325"/>
                <a:gd name="connsiteY11" fmla="*/ 1265957 h 1354857"/>
                <a:gd name="connsiteX12" fmla="*/ 3238500 w 4886325"/>
                <a:gd name="connsiteY12" fmla="*/ 732557 h 1354857"/>
                <a:gd name="connsiteX13" fmla="*/ 3495675 w 4886325"/>
                <a:gd name="connsiteY13" fmla="*/ 180107 h 1354857"/>
                <a:gd name="connsiteX14" fmla="*/ 3829050 w 4886325"/>
                <a:gd name="connsiteY14" fmla="*/ 199157 h 1354857"/>
                <a:gd name="connsiteX15" fmla="*/ 4105275 w 4886325"/>
                <a:gd name="connsiteY15" fmla="*/ 846857 h 1354857"/>
                <a:gd name="connsiteX16" fmla="*/ 4314825 w 4886325"/>
                <a:gd name="connsiteY16" fmla="*/ 1246907 h 1354857"/>
                <a:gd name="connsiteX17" fmla="*/ 4486275 w 4886325"/>
                <a:gd name="connsiteY17" fmla="*/ 1294532 h 1354857"/>
                <a:gd name="connsiteX18" fmla="*/ 4638675 w 4886325"/>
                <a:gd name="connsiteY18" fmla="*/ 1142132 h 1354857"/>
                <a:gd name="connsiteX19" fmla="*/ 4886325 w 4886325"/>
                <a:gd name="connsiteY19" fmla="*/ 408707 h 1354857"/>
                <a:gd name="connsiteX0" fmla="*/ 0 w 4886325"/>
                <a:gd name="connsiteY0" fmla="*/ 646832 h 1354857"/>
                <a:gd name="connsiteX1" fmla="*/ 266700 w 4886325"/>
                <a:gd name="connsiteY1" fmla="*/ 199157 h 1354857"/>
                <a:gd name="connsiteX2" fmla="*/ 647700 w 4886325"/>
                <a:gd name="connsiteY2" fmla="*/ 189632 h 1354857"/>
                <a:gd name="connsiteX3" fmla="*/ 1019175 w 4886325"/>
                <a:gd name="connsiteY3" fmla="*/ 1094507 h 1354857"/>
                <a:gd name="connsiteX4" fmla="*/ 1266825 w 4886325"/>
                <a:gd name="connsiteY4" fmla="*/ 1285007 h 1354857"/>
                <a:gd name="connsiteX5" fmla="*/ 1466850 w 4886325"/>
                <a:gd name="connsiteY5" fmla="*/ 1142132 h 1354857"/>
                <a:gd name="connsiteX6" fmla="*/ 1781175 w 4886325"/>
                <a:gd name="connsiteY6" fmla="*/ 342032 h 1354857"/>
                <a:gd name="connsiteX7" fmla="*/ 2000250 w 4886325"/>
                <a:gd name="connsiteY7" fmla="*/ 103907 h 1354857"/>
                <a:gd name="connsiteX8" fmla="*/ 2238375 w 4886325"/>
                <a:gd name="connsiteY8" fmla="*/ 170582 h 1354857"/>
                <a:gd name="connsiteX9" fmla="*/ 2495550 w 4886325"/>
                <a:gd name="connsiteY9" fmla="*/ 827807 h 1354857"/>
                <a:gd name="connsiteX10" fmla="*/ 2695575 w 4886325"/>
                <a:gd name="connsiteY10" fmla="*/ 1265957 h 1354857"/>
                <a:gd name="connsiteX11" fmla="*/ 2943225 w 4886325"/>
                <a:gd name="connsiteY11" fmla="*/ 1265957 h 1354857"/>
                <a:gd name="connsiteX12" fmla="*/ 3238500 w 4886325"/>
                <a:gd name="connsiteY12" fmla="*/ 732557 h 1354857"/>
                <a:gd name="connsiteX13" fmla="*/ 3495675 w 4886325"/>
                <a:gd name="connsiteY13" fmla="*/ 180107 h 1354857"/>
                <a:gd name="connsiteX14" fmla="*/ 3829050 w 4886325"/>
                <a:gd name="connsiteY14" fmla="*/ 199157 h 1354857"/>
                <a:gd name="connsiteX15" fmla="*/ 4105275 w 4886325"/>
                <a:gd name="connsiteY15" fmla="*/ 846857 h 1354857"/>
                <a:gd name="connsiteX16" fmla="*/ 4314825 w 4886325"/>
                <a:gd name="connsiteY16" fmla="*/ 1246907 h 1354857"/>
                <a:gd name="connsiteX17" fmla="*/ 4486275 w 4886325"/>
                <a:gd name="connsiteY17" fmla="*/ 1294532 h 1354857"/>
                <a:gd name="connsiteX18" fmla="*/ 4638675 w 4886325"/>
                <a:gd name="connsiteY18" fmla="*/ 1142132 h 1354857"/>
                <a:gd name="connsiteX19" fmla="*/ 4886325 w 4886325"/>
                <a:gd name="connsiteY19" fmla="*/ 408707 h 1354857"/>
                <a:gd name="connsiteX0" fmla="*/ 0 w 4886325"/>
                <a:gd name="connsiteY0" fmla="*/ 646832 h 1354857"/>
                <a:gd name="connsiteX1" fmla="*/ 266700 w 4886325"/>
                <a:gd name="connsiteY1" fmla="*/ 199157 h 1354857"/>
                <a:gd name="connsiteX2" fmla="*/ 647700 w 4886325"/>
                <a:gd name="connsiteY2" fmla="*/ 189632 h 1354857"/>
                <a:gd name="connsiteX3" fmla="*/ 1019175 w 4886325"/>
                <a:gd name="connsiteY3" fmla="*/ 1094507 h 1354857"/>
                <a:gd name="connsiteX4" fmla="*/ 1266825 w 4886325"/>
                <a:gd name="connsiteY4" fmla="*/ 1285007 h 1354857"/>
                <a:gd name="connsiteX5" fmla="*/ 1466850 w 4886325"/>
                <a:gd name="connsiteY5" fmla="*/ 1142132 h 1354857"/>
                <a:gd name="connsiteX6" fmla="*/ 1781175 w 4886325"/>
                <a:gd name="connsiteY6" fmla="*/ 342032 h 1354857"/>
                <a:gd name="connsiteX7" fmla="*/ 2000250 w 4886325"/>
                <a:gd name="connsiteY7" fmla="*/ 103907 h 1354857"/>
                <a:gd name="connsiteX8" fmla="*/ 2238375 w 4886325"/>
                <a:gd name="connsiteY8" fmla="*/ 170582 h 1354857"/>
                <a:gd name="connsiteX9" fmla="*/ 2495550 w 4886325"/>
                <a:gd name="connsiteY9" fmla="*/ 827807 h 1354857"/>
                <a:gd name="connsiteX10" fmla="*/ 2695575 w 4886325"/>
                <a:gd name="connsiteY10" fmla="*/ 1265957 h 1354857"/>
                <a:gd name="connsiteX11" fmla="*/ 2943225 w 4886325"/>
                <a:gd name="connsiteY11" fmla="*/ 1265957 h 1354857"/>
                <a:gd name="connsiteX12" fmla="*/ 3238500 w 4886325"/>
                <a:gd name="connsiteY12" fmla="*/ 732557 h 1354857"/>
                <a:gd name="connsiteX13" fmla="*/ 3495675 w 4886325"/>
                <a:gd name="connsiteY13" fmla="*/ 180107 h 1354857"/>
                <a:gd name="connsiteX14" fmla="*/ 3829050 w 4886325"/>
                <a:gd name="connsiteY14" fmla="*/ 199157 h 1354857"/>
                <a:gd name="connsiteX15" fmla="*/ 4105275 w 4886325"/>
                <a:gd name="connsiteY15" fmla="*/ 846857 h 1354857"/>
                <a:gd name="connsiteX16" fmla="*/ 4314825 w 4886325"/>
                <a:gd name="connsiteY16" fmla="*/ 1246907 h 1354857"/>
                <a:gd name="connsiteX17" fmla="*/ 4486275 w 4886325"/>
                <a:gd name="connsiteY17" fmla="*/ 1294532 h 1354857"/>
                <a:gd name="connsiteX18" fmla="*/ 4638675 w 4886325"/>
                <a:gd name="connsiteY18" fmla="*/ 1142132 h 1354857"/>
                <a:gd name="connsiteX19" fmla="*/ 4886325 w 4886325"/>
                <a:gd name="connsiteY19" fmla="*/ 408707 h 135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86325" h="1354857">
                  <a:moveTo>
                    <a:pt x="0" y="646832"/>
                  </a:moveTo>
                  <a:cubicBezTo>
                    <a:pt x="94456" y="469825"/>
                    <a:pt x="140791" y="376287"/>
                    <a:pt x="266700" y="199157"/>
                  </a:cubicBezTo>
                  <a:cubicBezTo>
                    <a:pt x="384869" y="11261"/>
                    <a:pt x="522288" y="40407"/>
                    <a:pt x="647700" y="189632"/>
                  </a:cubicBezTo>
                  <a:cubicBezTo>
                    <a:pt x="773112" y="338857"/>
                    <a:pt x="915988" y="911945"/>
                    <a:pt x="1019175" y="1094507"/>
                  </a:cubicBezTo>
                  <a:cubicBezTo>
                    <a:pt x="1122363" y="1277070"/>
                    <a:pt x="1192213" y="1277070"/>
                    <a:pt x="1266825" y="1285007"/>
                  </a:cubicBezTo>
                  <a:cubicBezTo>
                    <a:pt x="1341437" y="1292944"/>
                    <a:pt x="1381125" y="1299294"/>
                    <a:pt x="1466850" y="1142132"/>
                  </a:cubicBezTo>
                  <a:cubicBezTo>
                    <a:pt x="1552575" y="984970"/>
                    <a:pt x="1692275" y="515069"/>
                    <a:pt x="1781175" y="342032"/>
                  </a:cubicBezTo>
                  <a:cubicBezTo>
                    <a:pt x="1870075" y="168995"/>
                    <a:pt x="1924050" y="132482"/>
                    <a:pt x="2000250" y="103907"/>
                  </a:cubicBezTo>
                  <a:cubicBezTo>
                    <a:pt x="2076450" y="75332"/>
                    <a:pt x="2155825" y="49932"/>
                    <a:pt x="2238375" y="170582"/>
                  </a:cubicBezTo>
                  <a:cubicBezTo>
                    <a:pt x="2320925" y="291232"/>
                    <a:pt x="2419350" y="645245"/>
                    <a:pt x="2495550" y="827807"/>
                  </a:cubicBezTo>
                  <a:cubicBezTo>
                    <a:pt x="2571750" y="1010369"/>
                    <a:pt x="2620963" y="1192932"/>
                    <a:pt x="2695575" y="1265957"/>
                  </a:cubicBezTo>
                  <a:cubicBezTo>
                    <a:pt x="2770188" y="1338982"/>
                    <a:pt x="2852738" y="1354857"/>
                    <a:pt x="2943225" y="1265957"/>
                  </a:cubicBezTo>
                  <a:cubicBezTo>
                    <a:pt x="3033713" y="1177057"/>
                    <a:pt x="3146425" y="913532"/>
                    <a:pt x="3238500" y="732557"/>
                  </a:cubicBezTo>
                  <a:cubicBezTo>
                    <a:pt x="3330575" y="551582"/>
                    <a:pt x="3395365" y="374526"/>
                    <a:pt x="3495675" y="180107"/>
                  </a:cubicBezTo>
                  <a:cubicBezTo>
                    <a:pt x="3561780" y="46186"/>
                    <a:pt x="3704233" y="0"/>
                    <a:pt x="3829050" y="199157"/>
                  </a:cubicBezTo>
                  <a:cubicBezTo>
                    <a:pt x="3930650" y="310282"/>
                    <a:pt x="4024313" y="672232"/>
                    <a:pt x="4105275" y="846857"/>
                  </a:cubicBezTo>
                  <a:cubicBezTo>
                    <a:pt x="4186237" y="1021482"/>
                    <a:pt x="4251325" y="1172295"/>
                    <a:pt x="4314825" y="1246907"/>
                  </a:cubicBezTo>
                  <a:cubicBezTo>
                    <a:pt x="4378325" y="1321519"/>
                    <a:pt x="4432300" y="1311994"/>
                    <a:pt x="4486275" y="1294532"/>
                  </a:cubicBezTo>
                  <a:cubicBezTo>
                    <a:pt x="4540250" y="1277070"/>
                    <a:pt x="4572000" y="1289769"/>
                    <a:pt x="4638675" y="1142132"/>
                  </a:cubicBezTo>
                  <a:cubicBezTo>
                    <a:pt x="4705350" y="994495"/>
                    <a:pt x="4795837" y="701601"/>
                    <a:pt x="4886325" y="408707"/>
                  </a:cubicBezTo>
                </a:path>
              </a:pathLst>
            </a:cu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11" name="Forma livre 10"/>
            <p:cNvSpPr/>
            <p:nvPr/>
          </p:nvSpPr>
          <p:spPr>
            <a:xfrm>
              <a:off x="2552717" y="3262360"/>
              <a:ext cx="4857191" cy="1350759"/>
            </a:xfrm>
            <a:custGeom>
              <a:avLst/>
              <a:gdLst>
                <a:gd name="connsiteX0" fmla="*/ 0 w 4857750"/>
                <a:gd name="connsiteY0" fmla="*/ 433387 h 1350962"/>
                <a:gd name="connsiteX1" fmla="*/ 133350 w 4857750"/>
                <a:gd name="connsiteY1" fmla="*/ 1195387 h 1350962"/>
                <a:gd name="connsiteX2" fmla="*/ 247650 w 4857750"/>
                <a:gd name="connsiteY2" fmla="*/ 1157287 h 1350962"/>
                <a:gd name="connsiteX3" fmla="*/ 400050 w 4857750"/>
                <a:gd name="connsiteY3" fmla="*/ 157162 h 1350962"/>
                <a:gd name="connsiteX4" fmla="*/ 533400 w 4857750"/>
                <a:gd name="connsiteY4" fmla="*/ 214312 h 1350962"/>
                <a:gd name="connsiteX5" fmla="*/ 647700 w 4857750"/>
                <a:gd name="connsiteY5" fmla="*/ 1166812 h 1350962"/>
                <a:gd name="connsiteX6" fmla="*/ 781050 w 4857750"/>
                <a:gd name="connsiteY6" fmla="*/ 1109662 h 1350962"/>
                <a:gd name="connsiteX7" fmla="*/ 962025 w 4857750"/>
                <a:gd name="connsiteY7" fmla="*/ 223837 h 1350962"/>
                <a:gd name="connsiteX8" fmla="*/ 1066800 w 4857750"/>
                <a:gd name="connsiteY8" fmla="*/ 242887 h 1350962"/>
                <a:gd name="connsiteX9" fmla="*/ 1209675 w 4857750"/>
                <a:gd name="connsiteY9" fmla="*/ 1195387 h 1350962"/>
                <a:gd name="connsiteX10" fmla="*/ 1333500 w 4857750"/>
                <a:gd name="connsiteY10" fmla="*/ 1033462 h 1350962"/>
                <a:gd name="connsiteX11" fmla="*/ 1504950 w 4857750"/>
                <a:gd name="connsiteY11" fmla="*/ 157162 h 1350962"/>
                <a:gd name="connsiteX12" fmla="*/ 1628775 w 4857750"/>
                <a:gd name="connsiteY12" fmla="*/ 252412 h 1350962"/>
                <a:gd name="connsiteX13" fmla="*/ 1733550 w 4857750"/>
                <a:gd name="connsiteY13" fmla="*/ 1176337 h 1350962"/>
                <a:gd name="connsiteX14" fmla="*/ 1838325 w 4857750"/>
                <a:gd name="connsiteY14" fmla="*/ 1138237 h 1350962"/>
                <a:gd name="connsiteX15" fmla="*/ 2019300 w 4857750"/>
                <a:gd name="connsiteY15" fmla="*/ 166687 h 1350962"/>
                <a:gd name="connsiteX16" fmla="*/ 2171700 w 4857750"/>
                <a:gd name="connsiteY16" fmla="*/ 233362 h 1350962"/>
                <a:gd name="connsiteX17" fmla="*/ 2266950 w 4857750"/>
                <a:gd name="connsiteY17" fmla="*/ 1176337 h 1350962"/>
                <a:gd name="connsiteX18" fmla="*/ 2400300 w 4857750"/>
                <a:gd name="connsiteY18" fmla="*/ 1109662 h 1350962"/>
                <a:gd name="connsiteX19" fmla="*/ 2571750 w 4857750"/>
                <a:gd name="connsiteY19" fmla="*/ 252412 h 1350962"/>
                <a:gd name="connsiteX20" fmla="*/ 2695575 w 4857750"/>
                <a:gd name="connsiteY20" fmla="*/ 166687 h 1350962"/>
                <a:gd name="connsiteX21" fmla="*/ 2828925 w 4857750"/>
                <a:gd name="connsiteY21" fmla="*/ 1204912 h 1350962"/>
                <a:gd name="connsiteX22" fmla="*/ 2952750 w 4857750"/>
                <a:gd name="connsiteY22" fmla="*/ 1023937 h 1350962"/>
                <a:gd name="connsiteX23" fmla="*/ 3105150 w 4857750"/>
                <a:gd name="connsiteY23" fmla="*/ 176212 h 1350962"/>
                <a:gd name="connsiteX24" fmla="*/ 3257550 w 4857750"/>
                <a:gd name="connsiteY24" fmla="*/ 271462 h 1350962"/>
                <a:gd name="connsiteX25" fmla="*/ 3343275 w 4857750"/>
                <a:gd name="connsiteY25" fmla="*/ 1147762 h 1350962"/>
                <a:gd name="connsiteX26" fmla="*/ 3457575 w 4857750"/>
                <a:gd name="connsiteY26" fmla="*/ 1147762 h 1350962"/>
                <a:gd name="connsiteX27" fmla="*/ 3629025 w 4857750"/>
                <a:gd name="connsiteY27" fmla="*/ 214312 h 1350962"/>
                <a:gd name="connsiteX28" fmla="*/ 3743325 w 4857750"/>
                <a:gd name="connsiteY28" fmla="*/ 252412 h 1350962"/>
                <a:gd name="connsiteX29" fmla="*/ 3895725 w 4857750"/>
                <a:gd name="connsiteY29" fmla="*/ 1204912 h 1350962"/>
                <a:gd name="connsiteX30" fmla="*/ 4029075 w 4857750"/>
                <a:gd name="connsiteY30" fmla="*/ 1128712 h 1350962"/>
                <a:gd name="connsiteX31" fmla="*/ 4171950 w 4857750"/>
                <a:gd name="connsiteY31" fmla="*/ 223837 h 1350962"/>
                <a:gd name="connsiteX32" fmla="*/ 4305300 w 4857750"/>
                <a:gd name="connsiteY32" fmla="*/ 280987 h 1350962"/>
                <a:gd name="connsiteX33" fmla="*/ 4448175 w 4857750"/>
                <a:gd name="connsiteY33" fmla="*/ 1166812 h 1350962"/>
                <a:gd name="connsiteX34" fmla="*/ 4543425 w 4857750"/>
                <a:gd name="connsiteY34" fmla="*/ 1128712 h 1350962"/>
                <a:gd name="connsiteX35" fmla="*/ 4676775 w 4857750"/>
                <a:gd name="connsiteY35" fmla="*/ 214312 h 1350962"/>
                <a:gd name="connsiteX36" fmla="*/ 4772025 w 4857750"/>
                <a:gd name="connsiteY36" fmla="*/ 252412 h 1350962"/>
                <a:gd name="connsiteX37" fmla="*/ 4857750 w 4857750"/>
                <a:gd name="connsiteY37" fmla="*/ 1062037 h 1350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857750" h="1350962">
                  <a:moveTo>
                    <a:pt x="0" y="433387"/>
                  </a:moveTo>
                  <a:cubicBezTo>
                    <a:pt x="46037" y="754062"/>
                    <a:pt x="92075" y="1074737"/>
                    <a:pt x="133350" y="1195387"/>
                  </a:cubicBezTo>
                  <a:cubicBezTo>
                    <a:pt x="174625" y="1316037"/>
                    <a:pt x="203200" y="1330324"/>
                    <a:pt x="247650" y="1157287"/>
                  </a:cubicBezTo>
                  <a:cubicBezTo>
                    <a:pt x="292100" y="984250"/>
                    <a:pt x="352425" y="314324"/>
                    <a:pt x="400050" y="157162"/>
                  </a:cubicBezTo>
                  <a:cubicBezTo>
                    <a:pt x="447675" y="0"/>
                    <a:pt x="492125" y="46037"/>
                    <a:pt x="533400" y="214312"/>
                  </a:cubicBezTo>
                  <a:cubicBezTo>
                    <a:pt x="574675" y="382587"/>
                    <a:pt x="606425" y="1017587"/>
                    <a:pt x="647700" y="1166812"/>
                  </a:cubicBezTo>
                  <a:cubicBezTo>
                    <a:pt x="688975" y="1316037"/>
                    <a:pt x="728663" y="1266825"/>
                    <a:pt x="781050" y="1109662"/>
                  </a:cubicBezTo>
                  <a:cubicBezTo>
                    <a:pt x="833438" y="952500"/>
                    <a:pt x="914400" y="368299"/>
                    <a:pt x="962025" y="223837"/>
                  </a:cubicBezTo>
                  <a:cubicBezTo>
                    <a:pt x="1009650" y="79375"/>
                    <a:pt x="1025525" y="80962"/>
                    <a:pt x="1066800" y="242887"/>
                  </a:cubicBezTo>
                  <a:cubicBezTo>
                    <a:pt x="1108075" y="404812"/>
                    <a:pt x="1165225" y="1063625"/>
                    <a:pt x="1209675" y="1195387"/>
                  </a:cubicBezTo>
                  <a:cubicBezTo>
                    <a:pt x="1254125" y="1327149"/>
                    <a:pt x="1284288" y="1206500"/>
                    <a:pt x="1333500" y="1033462"/>
                  </a:cubicBezTo>
                  <a:cubicBezTo>
                    <a:pt x="1382713" y="860425"/>
                    <a:pt x="1455738" y="287337"/>
                    <a:pt x="1504950" y="157162"/>
                  </a:cubicBezTo>
                  <a:cubicBezTo>
                    <a:pt x="1554162" y="26987"/>
                    <a:pt x="1590675" y="82550"/>
                    <a:pt x="1628775" y="252412"/>
                  </a:cubicBezTo>
                  <a:cubicBezTo>
                    <a:pt x="1666875" y="422275"/>
                    <a:pt x="1698625" y="1028699"/>
                    <a:pt x="1733550" y="1176337"/>
                  </a:cubicBezTo>
                  <a:cubicBezTo>
                    <a:pt x="1768475" y="1323975"/>
                    <a:pt x="1790700" y="1306512"/>
                    <a:pt x="1838325" y="1138237"/>
                  </a:cubicBezTo>
                  <a:cubicBezTo>
                    <a:pt x="1885950" y="969962"/>
                    <a:pt x="1963738" y="317499"/>
                    <a:pt x="2019300" y="166687"/>
                  </a:cubicBezTo>
                  <a:cubicBezTo>
                    <a:pt x="2074862" y="15875"/>
                    <a:pt x="2130425" y="65087"/>
                    <a:pt x="2171700" y="233362"/>
                  </a:cubicBezTo>
                  <a:cubicBezTo>
                    <a:pt x="2212975" y="401637"/>
                    <a:pt x="2228850" y="1030287"/>
                    <a:pt x="2266950" y="1176337"/>
                  </a:cubicBezTo>
                  <a:cubicBezTo>
                    <a:pt x="2305050" y="1322387"/>
                    <a:pt x="2349500" y="1263649"/>
                    <a:pt x="2400300" y="1109662"/>
                  </a:cubicBezTo>
                  <a:cubicBezTo>
                    <a:pt x="2451100" y="955675"/>
                    <a:pt x="2522538" y="409574"/>
                    <a:pt x="2571750" y="252412"/>
                  </a:cubicBezTo>
                  <a:cubicBezTo>
                    <a:pt x="2620962" y="95250"/>
                    <a:pt x="2652713" y="7937"/>
                    <a:pt x="2695575" y="166687"/>
                  </a:cubicBezTo>
                  <a:cubicBezTo>
                    <a:pt x="2738437" y="325437"/>
                    <a:pt x="2786063" y="1062037"/>
                    <a:pt x="2828925" y="1204912"/>
                  </a:cubicBezTo>
                  <a:cubicBezTo>
                    <a:pt x="2871787" y="1347787"/>
                    <a:pt x="2906713" y="1195387"/>
                    <a:pt x="2952750" y="1023937"/>
                  </a:cubicBezTo>
                  <a:cubicBezTo>
                    <a:pt x="2998788" y="852487"/>
                    <a:pt x="3054350" y="301624"/>
                    <a:pt x="3105150" y="176212"/>
                  </a:cubicBezTo>
                  <a:cubicBezTo>
                    <a:pt x="3155950" y="50800"/>
                    <a:pt x="3217863" y="109537"/>
                    <a:pt x="3257550" y="271462"/>
                  </a:cubicBezTo>
                  <a:cubicBezTo>
                    <a:pt x="3297237" y="433387"/>
                    <a:pt x="3309938" y="1001712"/>
                    <a:pt x="3343275" y="1147762"/>
                  </a:cubicBezTo>
                  <a:cubicBezTo>
                    <a:pt x="3376612" y="1293812"/>
                    <a:pt x="3409950" y="1303337"/>
                    <a:pt x="3457575" y="1147762"/>
                  </a:cubicBezTo>
                  <a:cubicBezTo>
                    <a:pt x="3505200" y="992187"/>
                    <a:pt x="3581400" y="363537"/>
                    <a:pt x="3629025" y="214312"/>
                  </a:cubicBezTo>
                  <a:cubicBezTo>
                    <a:pt x="3676650" y="65087"/>
                    <a:pt x="3698875" y="87312"/>
                    <a:pt x="3743325" y="252412"/>
                  </a:cubicBezTo>
                  <a:cubicBezTo>
                    <a:pt x="3787775" y="417512"/>
                    <a:pt x="3848100" y="1058862"/>
                    <a:pt x="3895725" y="1204912"/>
                  </a:cubicBezTo>
                  <a:cubicBezTo>
                    <a:pt x="3943350" y="1350962"/>
                    <a:pt x="3983038" y="1292224"/>
                    <a:pt x="4029075" y="1128712"/>
                  </a:cubicBezTo>
                  <a:cubicBezTo>
                    <a:pt x="4075112" y="965200"/>
                    <a:pt x="4125913" y="365125"/>
                    <a:pt x="4171950" y="223837"/>
                  </a:cubicBezTo>
                  <a:cubicBezTo>
                    <a:pt x="4217988" y="82550"/>
                    <a:pt x="4259263" y="123825"/>
                    <a:pt x="4305300" y="280987"/>
                  </a:cubicBezTo>
                  <a:cubicBezTo>
                    <a:pt x="4351337" y="438149"/>
                    <a:pt x="4408488" y="1025525"/>
                    <a:pt x="4448175" y="1166812"/>
                  </a:cubicBezTo>
                  <a:cubicBezTo>
                    <a:pt x="4487862" y="1308099"/>
                    <a:pt x="4505325" y="1287462"/>
                    <a:pt x="4543425" y="1128712"/>
                  </a:cubicBezTo>
                  <a:cubicBezTo>
                    <a:pt x="4581525" y="969962"/>
                    <a:pt x="4638675" y="360362"/>
                    <a:pt x="4676775" y="214312"/>
                  </a:cubicBezTo>
                  <a:cubicBezTo>
                    <a:pt x="4714875" y="68262"/>
                    <a:pt x="4741863" y="111125"/>
                    <a:pt x="4772025" y="252412"/>
                  </a:cubicBezTo>
                  <a:cubicBezTo>
                    <a:pt x="4802187" y="393699"/>
                    <a:pt x="4829968" y="727868"/>
                    <a:pt x="4857750" y="1062037"/>
                  </a:cubicBezTo>
                </a:path>
              </a:pathLst>
            </a:cu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sp>
          <p:nvSpPr>
            <p:cNvPr id="13" name="Forma livre 12"/>
            <p:cNvSpPr/>
            <p:nvPr/>
          </p:nvSpPr>
          <p:spPr>
            <a:xfrm>
              <a:off x="2438430" y="5222627"/>
              <a:ext cx="5133385" cy="720617"/>
            </a:xfrm>
            <a:custGeom>
              <a:avLst/>
              <a:gdLst>
                <a:gd name="connsiteX0" fmla="*/ 0 w 5133975"/>
                <a:gd name="connsiteY0" fmla="*/ 12700 h 681037"/>
                <a:gd name="connsiteX1" fmla="*/ 114300 w 5133975"/>
                <a:gd name="connsiteY1" fmla="*/ 79375 h 681037"/>
                <a:gd name="connsiteX2" fmla="*/ 180975 w 5133975"/>
                <a:gd name="connsiteY2" fmla="*/ 488950 h 681037"/>
                <a:gd name="connsiteX3" fmla="*/ 304800 w 5133975"/>
                <a:gd name="connsiteY3" fmla="*/ 574675 h 681037"/>
                <a:gd name="connsiteX4" fmla="*/ 428625 w 5133975"/>
                <a:gd name="connsiteY4" fmla="*/ 412750 h 681037"/>
                <a:gd name="connsiteX5" fmla="*/ 495300 w 5133975"/>
                <a:gd name="connsiteY5" fmla="*/ 117475 h 681037"/>
                <a:gd name="connsiteX6" fmla="*/ 571500 w 5133975"/>
                <a:gd name="connsiteY6" fmla="*/ 41275 h 681037"/>
                <a:gd name="connsiteX7" fmla="*/ 657225 w 5133975"/>
                <a:gd name="connsiteY7" fmla="*/ 127000 h 681037"/>
                <a:gd name="connsiteX8" fmla="*/ 742950 w 5133975"/>
                <a:gd name="connsiteY8" fmla="*/ 479425 h 681037"/>
                <a:gd name="connsiteX9" fmla="*/ 828675 w 5133975"/>
                <a:gd name="connsiteY9" fmla="*/ 612775 h 681037"/>
                <a:gd name="connsiteX10" fmla="*/ 952500 w 5133975"/>
                <a:gd name="connsiteY10" fmla="*/ 488950 h 681037"/>
                <a:gd name="connsiteX11" fmla="*/ 1028700 w 5133975"/>
                <a:gd name="connsiteY11" fmla="*/ 98425 h 681037"/>
                <a:gd name="connsiteX12" fmla="*/ 1133475 w 5133975"/>
                <a:gd name="connsiteY12" fmla="*/ 50800 h 681037"/>
                <a:gd name="connsiteX13" fmla="*/ 1219200 w 5133975"/>
                <a:gd name="connsiteY13" fmla="*/ 165100 h 681037"/>
                <a:gd name="connsiteX14" fmla="*/ 1295400 w 5133975"/>
                <a:gd name="connsiteY14" fmla="*/ 546100 h 681037"/>
                <a:gd name="connsiteX15" fmla="*/ 1362075 w 5133975"/>
                <a:gd name="connsiteY15" fmla="*/ 603250 h 681037"/>
                <a:gd name="connsiteX16" fmla="*/ 1476375 w 5133975"/>
                <a:gd name="connsiteY16" fmla="*/ 498475 h 681037"/>
                <a:gd name="connsiteX17" fmla="*/ 1543050 w 5133975"/>
                <a:gd name="connsiteY17" fmla="*/ 136525 h 681037"/>
                <a:gd name="connsiteX18" fmla="*/ 1647825 w 5133975"/>
                <a:gd name="connsiteY18" fmla="*/ 69850 h 681037"/>
                <a:gd name="connsiteX19" fmla="*/ 1762125 w 5133975"/>
                <a:gd name="connsiteY19" fmla="*/ 184150 h 681037"/>
                <a:gd name="connsiteX20" fmla="*/ 1819275 w 5133975"/>
                <a:gd name="connsiteY20" fmla="*/ 565150 h 681037"/>
                <a:gd name="connsiteX21" fmla="*/ 1914525 w 5133975"/>
                <a:gd name="connsiteY21" fmla="*/ 612775 h 681037"/>
                <a:gd name="connsiteX22" fmla="*/ 2009775 w 5133975"/>
                <a:gd name="connsiteY22" fmla="*/ 508000 h 681037"/>
                <a:gd name="connsiteX23" fmla="*/ 2095500 w 5133975"/>
                <a:gd name="connsiteY23" fmla="*/ 165100 h 681037"/>
                <a:gd name="connsiteX24" fmla="*/ 2190750 w 5133975"/>
                <a:gd name="connsiteY24" fmla="*/ 60325 h 681037"/>
                <a:gd name="connsiteX25" fmla="*/ 2276475 w 5133975"/>
                <a:gd name="connsiteY25" fmla="*/ 136525 h 681037"/>
                <a:gd name="connsiteX26" fmla="*/ 2362200 w 5133975"/>
                <a:gd name="connsiteY26" fmla="*/ 536575 h 681037"/>
                <a:gd name="connsiteX27" fmla="*/ 2447925 w 5133975"/>
                <a:gd name="connsiteY27" fmla="*/ 622300 h 681037"/>
                <a:gd name="connsiteX28" fmla="*/ 2552700 w 5133975"/>
                <a:gd name="connsiteY28" fmla="*/ 488950 h 681037"/>
                <a:gd name="connsiteX29" fmla="*/ 2638425 w 5133975"/>
                <a:gd name="connsiteY29" fmla="*/ 155575 h 681037"/>
                <a:gd name="connsiteX30" fmla="*/ 2714625 w 5133975"/>
                <a:gd name="connsiteY30" fmla="*/ 79375 h 681037"/>
                <a:gd name="connsiteX31" fmla="*/ 2828925 w 5133975"/>
                <a:gd name="connsiteY31" fmla="*/ 136525 h 681037"/>
                <a:gd name="connsiteX32" fmla="*/ 2895600 w 5133975"/>
                <a:gd name="connsiteY32" fmla="*/ 565150 h 681037"/>
                <a:gd name="connsiteX33" fmla="*/ 3019425 w 5133975"/>
                <a:gd name="connsiteY33" fmla="*/ 622300 h 681037"/>
                <a:gd name="connsiteX34" fmla="*/ 3095625 w 5133975"/>
                <a:gd name="connsiteY34" fmla="*/ 527050 h 681037"/>
                <a:gd name="connsiteX35" fmla="*/ 3190875 w 5133975"/>
                <a:gd name="connsiteY35" fmla="*/ 117475 h 681037"/>
                <a:gd name="connsiteX36" fmla="*/ 3248025 w 5133975"/>
                <a:gd name="connsiteY36" fmla="*/ 79375 h 681037"/>
                <a:gd name="connsiteX37" fmla="*/ 3362325 w 5133975"/>
                <a:gd name="connsiteY37" fmla="*/ 136525 h 681037"/>
                <a:gd name="connsiteX38" fmla="*/ 3448050 w 5133975"/>
                <a:gd name="connsiteY38" fmla="*/ 565150 h 681037"/>
                <a:gd name="connsiteX39" fmla="*/ 3600450 w 5133975"/>
                <a:gd name="connsiteY39" fmla="*/ 593725 h 681037"/>
                <a:gd name="connsiteX40" fmla="*/ 3705225 w 5133975"/>
                <a:gd name="connsiteY40" fmla="*/ 241300 h 681037"/>
                <a:gd name="connsiteX41" fmla="*/ 3781425 w 5133975"/>
                <a:gd name="connsiteY41" fmla="*/ 79375 h 681037"/>
                <a:gd name="connsiteX42" fmla="*/ 3895725 w 5133975"/>
                <a:gd name="connsiteY42" fmla="*/ 165100 h 681037"/>
                <a:gd name="connsiteX43" fmla="*/ 3981450 w 5133975"/>
                <a:gd name="connsiteY43" fmla="*/ 536575 h 681037"/>
                <a:gd name="connsiteX44" fmla="*/ 4114800 w 5133975"/>
                <a:gd name="connsiteY44" fmla="*/ 641350 h 681037"/>
                <a:gd name="connsiteX45" fmla="*/ 4229100 w 5133975"/>
                <a:gd name="connsiteY45" fmla="*/ 298450 h 681037"/>
                <a:gd name="connsiteX46" fmla="*/ 4324350 w 5133975"/>
                <a:gd name="connsiteY46" fmla="*/ 60325 h 681037"/>
                <a:gd name="connsiteX47" fmla="*/ 4429125 w 5133975"/>
                <a:gd name="connsiteY47" fmla="*/ 184150 h 681037"/>
                <a:gd name="connsiteX48" fmla="*/ 4524375 w 5133975"/>
                <a:gd name="connsiteY48" fmla="*/ 565150 h 681037"/>
                <a:gd name="connsiteX49" fmla="*/ 4610100 w 5133975"/>
                <a:gd name="connsiteY49" fmla="*/ 574675 h 681037"/>
                <a:gd name="connsiteX50" fmla="*/ 4724400 w 5133975"/>
                <a:gd name="connsiteY50" fmla="*/ 212725 h 681037"/>
                <a:gd name="connsiteX51" fmla="*/ 4819650 w 5133975"/>
                <a:gd name="connsiteY51" fmla="*/ 88900 h 681037"/>
                <a:gd name="connsiteX52" fmla="*/ 4924425 w 5133975"/>
                <a:gd name="connsiteY52" fmla="*/ 279400 h 681037"/>
                <a:gd name="connsiteX53" fmla="*/ 5010150 w 5133975"/>
                <a:gd name="connsiteY53" fmla="*/ 603250 h 681037"/>
                <a:gd name="connsiteX54" fmla="*/ 5133975 w 5133975"/>
                <a:gd name="connsiteY54" fmla="*/ 631825 h 681037"/>
                <a:gd name="connsiteX0" fmla="*/ 0 w 5133975"/>
                <a:gd name="connsiteY0" fmla="*/ 12700 h 681037"/>
                <a:gd name="connsiteX1" fmla="*/ 114300 w 5133975"/>
                <a:gd name="connsiteY1" fmla="*/ 79375 h 681037"/>
                <a:gd name="connsiteX2" fmla="*/ 180975 w 5133975"/>
                <a:gd name="connsiteY2" fmla="*/ 488950 h 681037"/>
                <a:gd name="connsiteX3" fmla="*/ 304800 w 5133975"/>
                <a:gd name="connsiteY3" fmla="*/ 574675 h 681037"/>
                <a:gd name="connsiteX4" fmla="*/ 428625 w 5133975"/>
                <a:gd name="connsiteY4" fmla="*/ 412750 h 681037"/>
                <a:gd name="connsiteX5" fmla="*/ 495300 w 5133975"/>
                <a:gd name="connsiteY5" fmla="*/ 117475 h 681037"/>
                <a:gd name="connsiteX6" fmla="*/ 571500 w 5133975"/>
                <a:gd name="connsiteY6" fmla="*/ 41275 h 681037"/>
                <a:gd name="connsiteX7" fmla="*/ 657225 w 5133975"/>
                <a:gd name="connsiteY7" fmla="*/ 127000 h 681037"/>
                <a:gd name="connsiteX8" fmla="*/ 742950 w 5133975"/>
                <a:gd name="connsiteY8" fmla="*/ 479425 h 681037"/>
                <a:gd name="connsiteX9" fmla="*/ 828675 w 5133975"/>
                <a:gd name="connsiteY9" fmla="*/ 612775 h 681037"/>
                <a:gd name="connsiteX10" fmla="*/ 952500 w 5133975"/>
                <a:gd name="connsiteY10" fmla="*/ 488950 h 681037"/>
                <a:gd name="connsiteX11" fmla="*/ 1028700 w 5133975"/>
                <a:gd name="connsiteY11" fmla="*/ 98425 h 681037"/>
                <a:gd name="connsiteX12" fmla="*/ 1133475 w 5133975"/>
                <a:gd name="connsiteY12" fmla="*/ 50800 h 681037"/>
                <a:gd name="connsiteX13" fmla="*/ 1219200 w 5133975"/>
                <a:gd name="connsiteY13" fmla="*/ 165100 h 681037"/>
                <a:gd name="connsiteX14" fmla="*/ 1295400 w 5133975"/>
                <a:gd name="connsiteY14" fmla="*/ 546100 h 681037"/>
                <a:gd name="connsiteX15" fmla="*/ 1362075 w 5133975"/>
                <a:gd name="connsiteY15" fmla="*/ 603250 h 681037"/>
                <a:gd name="connsiteX16" fmla="*/ 1476375 w 5133975"/>
                <a:gd name="connsiteY16" fmla="*/ 498475 h 681037"/>
                <a:gd name="connsiteX17" fmla="*/ 1543050 w 5133975"/>
                <a:gd name="connsiteY17" fmla="*/ 136525 h 681037"/>
                <a:gd name="connsiteX18" fmla="*/ 1647825 w 5133975"/>
                <a:gd name="connsiteY18" fmla="*/ 69850 h 681037"/>
                <a:gd name="connsiteX19" fmla="*/ 1762125 w 5133975"/>
                <a:gd name="connsiteY19" fmla="*/ 184150 h 681037"/>
                <a:gd name="connsiteX20" fmla="*/ 1819275 w 5133975"/>
                <a:gd name="connsiteY20" fmla="*/ 565150 h 681037"/>
                <a:gd name="connsiteX21" fmla="*/ 1914525 w 5133975"/>
                <a:gd name="connsiteY21" fmla="*/ 612775 h 681037"/>
                <a:gd name="connsiteX22" fmla="*/ 2009775 w 5133975"/>
                <a:gd name="connsiteY22" fmla="*/ 508000 h 681037"/>
                <a:gd name="connsiteX23" fmla="*/ 2095500 w 5133975"/>
                <a:gd name="connsiteY23" fmla="*/ 165100 h 681037"/>
                <a:gd name="connsiteX24" fmla="*/ 2190750 w 5133975"/>
                <a:gd name="connsiteY24" fmla="*/ 60325 h 681037"/>
                <a:gd name="connsiteX25" fmla="*/ 2276475 w 5133975"/>
                <a:gd name="connsiteY25" fmla="*/ 136525 h 681037"/>
                <a:gd name="connsiteX26" fmla="*/ 2362200 w 5133975"/>
                <a:gd name="connsiteY26" fmla="*/ 536575 h 681037"/>
                <a:gd name="connsiteX27" fmla="*/ 2447925 w 5133975"/>
                <a:gd name="connsiteY27" fmla="*/ 622300 h 681037"/>
                <a:gd name="connsiteX28" fmla="*/ 2552700 w 5133975"/>
                <a:gd name="connsiteY28" fmla="*/ 488950 h 681037"/>
                <a:gd name="connsiteX29" fmla="*/ 2638425 w 5133975"/>
                <a:gd name="connsiteY29" fmla="*/ 155575 h 681037"/>
                <a:gd name="connsiteX30" fmla="*/ 2714625 w 5133975"/>
                <a:gd name="connsiteY30" fmla="*/ 79375 h 681037"/>
                <a:gd name="connsiteX31" fmla="*/ 2828925 w 5133975"/>
                <a:gd name="connsiteY31" fmla="*/ 136525 h 681037"/>
                <a:gd name="connsiteX32" fmla="*/ 2895600 w 5133975"/>
                <a:gd name="connsiteY32" fmla="*/ 565150 h 681037"/>
                <a:gd name="connsiteX33" fmla="*/ 3019425 w 5133975"/>
                <a:gd name="connsiteY33" fmla="*/ 622300 h 681037"/>
                <a:gd name="connsiteX34" fmla="*/ 3095625 w 5133975"/>
                <a:gd name="connsiteY34" fmla="*/ 527050 h 681037"/>
                <a:gd name="connsiteX35" fmla="*/ 3190875 w 5133975"/>
                <a:gd name="connsiteY35" fmla="*/ 117475 h 681037"/>
                <a:gd name="connsiteX36" fmla="*/ 3248025 w 5133975"/>
                <a:gd name="connsiteY36" fmla="*/ 79375 h 681037"/>
                <a:gd name="connsiteX37" fmla="*/ 3362325 w 5133975"/>
                <a:gd name="connsiteY37" fmla="*/ 136525 h 681037"/>
                <a:gd name="connsiteX38" fmla="*/ 3448050 w 5133975"/>
                <a:gd name="connsiteY38" fmla="*/ 565150 h 681037"/>
                <a:gd name="connsiteX39" fmla="*/ 3600450 w 5133975"/>
                <a:gd name="connsiteY39" fmla="*/ 593725 h 681037"/>
                <a:gd name="connsiteX40" fmla="*/ 3705225 w 5133975"/>
                <a:gd name="connsiteY40" fmla="*/ 241300 h 681037"/>
                <a:gd name="connsiteX41" fmla="*/ 3789784 w 5133975"/>
                <a:gd name="connsiteY41" fmla="*/ 56108 h 681037"/>
                <a:gd name="connsiteX42" fmla="*/ 3895725 w 5133975"/>
                <a:gd name="connsiteY42" fmla="*/ 165100 h 681037"/>
                <a:gd name="connsiteX43" fmla="*/ 3981450 w 5133975"/>
                <a:gd name="connsiteY43" fmla="*/ 536575 h 681037"/>
                <a:gd name="connsiteX44" fmla="*/ 4114800 w 5133975"/>
                <a:gd name="connsiteY44" fmla="*/ 641350 h 681037"/>
                <a:gd name="connsiteX45" fmla="*/ 4229100 w 5133975"/>
                <a:gd name="connsiteY45" fmla="*/ 298450 h 681037"/>
                <a:gd name="connsiteX46" fmla="*/ 4324350 w 5133975"/>
                <a:gd name="connsiteY46" fmla="*/ 60325 h 681037"/>
                <a:gd name="connsiteX47" fmla="*/ 4429125 w 5133975"/>
                <a:gd name="connsiteY47" fmla="*/ 184150 h 681037"/>
                <a:gd name="connsiteX48" fmla="*/ 4524375 w 5133975"/>
                <a:gd name="connsiteY48" fmla="*/ 565150 h 681037"/>
                <a:gd name="connsiteX49" fmla="*/ 4610100 w 5133975"/>
                <a:gd name="connsiteY49" fmla="*/ 574675 h 681037"/>
                <a:gd name="connsiteX50" fmla="*/ 4724400 w 5133975"/>
                <a:gd name="connsiteY50" fmla="*/ 212725 h 681037"/>
                <a:gd name="connsiteX51" fmla="*/ 4819650 w 5133975"/>
                <a:gd name="connsiteY51" fmla="*/ 88900 h 681037"/>
                <a:gd name="connsiteX52" fmla="*/ 4924425 w 5133975"/>
                <a:gd name="connsiteY52" fmla="*/ 279400 h 681037"/>
                <a:gd name="connsiteX53" fmla="*/ 5010150 w 5133975"/>
                <a:gd name="connsiteY53" fmla="*/ 603250 h 681037"/>
                <a:gd name="connsiteX54" fmla="*/ 5133975 w 5133975"/>
                <a:gd name="connsiteY54" fmla="*/ 631825 h 681037"/>
                <a:gd name="connsiteX0" fmla="*/ 0 w 5133975"/>
                <a:gd name="connsiteY0" fmla="*/ 12700 h 681037"/>
                <a:gd name="connsiteX1" fmla="*/ 114300 w 5133975"/>
                <a:gd name="connsiteY1" fmla="*/ 79375 h 681037"/>
                <a:gd name="connsiteX2" fmla="*/ 180975 w 5133975"/>
                <a:gd name="connsiteY2" fmla="*/ 488950 h 681037"/>
                <a:gd name="connsiteX3" fmla="*/ 304800 w 5133975"/>
                <a:gd name="connsiteY3" fmla="*/ 574675 h 681037"/>
                <a:gd name="connsiteX4" fmla="*/ 428625 w 5133975"/>
                <a:gd name="connsiteY4" fmla="*/ 412750 h 681037"/>
                <a:gd name="connsiteX5" fmla="*/ 495300 w 5133975"/>
                <a:gd name="connsiteY5" fmla="*/ 117475 h 681037"/>
                <a:gd name="connsiteX6" fmla="*/ 571500 w 5133975"/>
                <a:gd name="connsiteY6" fmla="*/ 41275 h 681037"/>
                <a:gd name="connsiteX7" fmla="*/ 657225 w 5133975"/>
                <a:gd name="connsiteY7" fmla="*/ 127000 h 681037"/>
                <a:gd name="connsiteX8" fmla="*/ 742950 w 5133975"/>
                <a:gd name="connsiteY8" fmla="*/ 479425 h 681037"/>
                <a:gd name="connsiteX9" fmla="*/ 828675 w 5133975"/>
                <a:gd name="connsiteY9" fmla="*/ 612775 h 681037"/>
                <a:gd name="connsiteX10" fmla="*/ 952500 w 5133975"/>
                <a:gd name="connsiteY10" fmla="*/ 488950 h 681037"/>
                <a:gd name="connsiteX11" fmla="*/ 1028700 w 5133975"/>
                <a:gd name="connsiteY11" fmla="*/ 98425 h 681037"/>
                <a:gd name="connsiteX12" fmla="*/ 1133475 w 5133975"/>
                <a:gd name="connsiteY12" fmla="*/ 50800 h 681037"/>
                <a:gd name="connsiteX13" fmla="*/ 1219200 w 5133975"/>
                <a:gd name="connsiteY13" fmla="*/ 165100 h 681037"/>
                <a:gd name="connsiteX14" fmla="*/ 1295400 w 5133975"/>
                <a:gd name="connsiteY14" fmla="*/ 546100 h 681037"/>
                <a:gd name="connsiteX15" fmla="*/ 1362075 w 5133975"/>
                <a:gd name="connsiteY15" fmla="*/ 603250 h 681037"/>
                <a:gd name="connsiteX16" fmla="*/ 1476375 w 5133975"/>
                <a:gd name="connsiteY16" fmla="*/ 498475 h 681037"/>
                <a:gd name="connsiteX17" fmla="*/ 1543050 w 5133975"/>
                <a:gd name="connsiteY17" fmla="*/ 136525 h 681037"/>
                <a:gd name="connsiteX18" fmla="*/ 1647825 w 5133975"/>
                <a:gd name="connsiteY18" fmla="*/ 69850 h 681037"/>
                <a:gd name="connsiteX19" fmla="*/ 1762125 w 5133975"/>
                <a:gd name="connsiteY19" fmla="*/ 184150 h 681037"/>
                <a:gd name="connsiteX20" fmla="*/ 1819275 w 5133975"/>
                <a:gd name="connsiteY20" fmla="*/ 565150 h 681037"/>
                <a:gd name="connsiteX21" fmla="*/ 1914525 w 5133975"/>
                <a:gd name="connsiteY21" fmla="*/ 612775 h 681037"/>
                <a:gd name="connsiteX22" fmla="*/ 2009775 w 5133975"/>
                <a:gd name="connsiteY22" fmla="*/ 508000 h 681037"/>
                <a:gd name="connsiteX23" fmla="*/ 2095500 w 5133975"/>
                <a:gd name="connsiteY23" fmla="*/ 165100 h 681037"/>
                <a:gd name="connsiteX24" fmla="*/ 2190750 w 5133975"/>
                <a:gd name="connsiteY24" fmla="*/ 60325 h 681037"/>
                <a:gd name="connsiteX25" fmla="*/ 2276475 w 5133975"/>
                <a:gd name="connsiteY25" fmla="*/ 136525 h 681037"/>
                <a:gd name="connsiteX26" fmla="*/ 2362200 w 5133975"/>
                <a:gd name="connsiteY26" fmla="*/ 536575 h 681037"/>
                <a:gd name="connsiteX27" fmla="*/ 2447925 w 5133975"/>
                <a:gd name="connsiteY27" fmla="*/ 622300 h 681037"/>
                <a:gd name="connsiteX28" fmla="*/ 2552700 w 5133975"/>
                <a:gd name="connsiteY28" fmla="*/ 488950 h 681037"/>
                <a:gd name="connsiteX29" fmla="*/ 2638425 w 5133975"/>
                <a:gd name="connsiteY29" fmla="*/ 155575 h 681037"/>
                <a:gd name="connsiteX30" fmla="*/ 2714625 w 5133975"/>
                <a:gd name="connsiteY30" fmla="*/ 79375 h 681037"/>
                <a:gd name="connsiteX31" fmla="*/ 2828925 w 5133975"/>
                <a:gd name="connsiteY31" fmla="*/ 136525 h 681037"/>
                <a:gd name="connsiteX32" fmla="*/ 2895600 w 5133975"/>
                <a:gd name="connsiteY32" fmla="*/ 565150 h 681037"/>
                <a:gd name="connsiteX33" fmla="*/ 3019425 w 5133975"/>
                <a:gd name="connsiteY33" fmla="*/ 622300 h 681037"/>
                <a:gd name="connsiteX34" fmla="*/ 3095625 w 5133975"/>
                <a:gd name="connsiteY34" fmla="*/ 527050 h 681037"/>
                <a:gd name="connsiteX35" fmla="*/ 3190875 w 5133975"/>
                <a:gd name="connsiteY35" fmla="*/ 117475 h 681037"/>
                <a:gd name="connsiteX36" fmla="*/ 3248025 w 5133975"/>
                <a:gd name="connsiteY36" fmla="*/ 79375 h 681037"/>
                <a:gd name="connsiteX37" fmla="*/ 3362325 w 5133975"/>
                <a:gd name="connsiteY37" fmla="*/ 136525 h 681037"/>
                <a:gd name="connsiteX38" fmla="*/ 3448050 w 5133975"/>
                <a:gd name="connsiteY38" fmla="*/ 565150 h 681037"/>
                <a:gd name="connsiteX39" fmla="*/ 3600450 w 5133975"/>
                <a:gd name="connsiteY39" fmla="*/ 593725 h 681037"/>
                <a:gd name="connsiteX40" fmla="*/ 3705225 w 5133975"/>
                <a:gd name="connsiteY40" fmla="*/ 241300 h 681037"/>
                <a:gd name="connsiteX41" fmla="*/ 3789784 w 5133975"/>
                <a:gd name="connsiteY41" fmla="*/ 56108 h 681037"/>
                <a:gd name="connsiteX42" fmla="*/ 3895725 w 5133975"/>
                <a:gd name="connsiteY42" fmla="*/ 165100 h 681037"/>
                <a:gd name="connsiteX43" fmla="*/ 3981450 w 5133975"/>
                <a:gd name="connsiteY43" fmla="*/ 536575 h 681037"/>
                <a:gd name="connsiteX44" fmla="*/ 4114800 w 5133975"/>
                <a:gd name="connsiteY44" fmla="*/ 641350 h 681037"/>
                <a:gd name="connsiteX45" fmla="*/ 4229100 w 5133975"/>
                <a:gd name="connsiteY45" fmla="*/ 298450 h 681037"/>
                <a:gd name="connsiteX46" fmla="*/ 4324350 w 5133975"/>
                <a:gd name="connsiteY46" fmla="*/ 60325 h 681037"/>
                <a:gd name="connsiteX47" fmla="*/ 4429125 w 5133975"/>
                <a:gd name="connsiteY47" fmla="*/ 184150 h 681037"/>
                <a:gd name="connsiteX48" fmla="*/ 4524375 w 5133975"/>
                <a:gd name="connsiteY48" fmla="*/ 565150 h 681037"/>
                <a:gd name="connsiteX49" fmla="*/ 4610100 w 5133975"/>
                <a:gd name="connsiteY49" fmla="*/ 574675 h 681037"/>
                <a:gd name="connsiteX50" fmla="*/ 4724400 w 5133975"/>
                <a:gd name="connsiteY50" fmla="*/ 212725 h 681037"/>
                <a:gd name="connsiteX51" fmla="*/ 4819650 w 5133975"/>
                <a:gd name="connsiteY51" fmla="*/ 88900 h 681037"/>
                <a:gd name="connsiteX52" fmla="*/ 4924425 w 5133975"/>
                <a:gd name="connsiteY52" fmla="*/ 279400 h 681037"/>
                <a:gd name="connsiteX53" fmla="*/ 5010150 w 5133975"/>
                <a:gd name="connsiteY53" fmla="*/ 603250 h 681037"/>
                <a:gd name="connsiteX54" fmla="*/ 5133975 w 5133975"/>
                <a:gd name="connsiteY54" fmla="*/ 631825 h 681037"/>
                <a:gd name="connsiteX0" fmla="*/ 0 w 5133975"/>
                <a:gd name="connsiteY0" fmla="*/ 12700 h 681037"/>
                <a:gd name="connsiteX1" fmla="*/ 114300 w 5133975"/>
                <a:gd name="connsiteY1" fmla="*/ 79375 h 681037"/>
                <a:gd name="connsiteX2" fmla="*/ 180975 w 5133975"/>
                <a:gd name="connsiteY2" fmla="*/ 488950 h 681037"/>
                <a:gd name="connsiteX3" fmla="*/ 304800 w 5133975"/>
                <a:gd name="connsiteY3" fmla="*/ 574675 h 681037"/>
                <a:gd name="connsiteX4" fmla="*/ 428625 w 5133975"/>
                <a:gd name="connsiteY4" fmla="*/ 412750 h 681037"/>
                <a:gd name="connsiteX5" fmla="*/ 495300 w 5133975"/>
                <a:gd name="connsiteY5" fmla="*/ 117475 h 681037"/>
                <a:gd name="connsiteX6" fmla="*/ 571500 w 5133975"/>
                <a:gd name="connsiteY6" fmla="*/ 41275 h 681037"/>
                <a:gd name="connsiteX7" fmla="*/ 657225 w 5133975"/>
                <a:gd name="connsiteY7" fmla="*/ 127000 h 681037"/>
                <a:gd name="connsiteX8" fmla="*/ 742950 w 5133975"/>
                <a:gd name="connsiteY8" fmla="*/ 479425 h 681037"/>
                <a:gd name="connsiteX9" fmla="*/ 828675 w 5133975"/>
                <a:gd name="connsiteY9" fmla="*/ 612775 h 681037"/>
                <a:gd name="connsiteX10" fmla="*/ 952500 w 5133975"/>
                <a:gd name="connsiteY10" fmla="*/ 488950 h 681037"/>
                <a:gd name="connsiteX11" fmla="*/ 1028700 w 5133975"/>
                <a:gd name="connsiteY11" fmla="*/ 98425 h 681037"/>
                <a:gd name="connsiteX12" fmla="*/ 1133475 w 5133975"/>
                <a:gd name="connsiteY12" fmla="*/ 50800 h 681037"/>
                <a:gd name="connsiteX13" fmla="*/ 1219200 w 5133975"/>
                <a:gd name="connsiteY13" fmla="*/ 165100 h 681037"/>
                <a:gd name="connsiteX14" fmla="*/ 1295400 w 5133975"/>
                <a:gd name="connsiteY14" fmla="*/ 546100 h 681037"/>
                <a:gd name="connsiteX15" fmla="*/ 1362075 w 5133975"/>
                <a:gd name="connsiteY15" fmla="*/ 603250 h 681037"/>
                <a:gd name="connsiteX16" fmla="*/ 1476375 w 5133975"/>
                <a:gd name="connsiteY16" fmla="*/ 498475 h 681037"/>
                <a:gd name="connsiteX17" fmla="*/ 1543050 w 5133975"/>
                <a:gd name="connsiteY17" fmla="*/ 136525 h 681037"/>
                <a:gd name="connsiteX18" fmla="*/ 1647825 w 5133975"/>
                <a:gd name="connsiteY18" fmla="*/ 69850 h 681037"/>
                <a:gd name="connsiteX19" fmla="*/ 1762125 w 5133975"/>
                <a:gd name="connsiteY19" fmla="*/ 184150 h 681037"/>
                <a:gd name="connsiteX20" fmla="*/ 1819275 w 5133975"/>
                <a:gd name="connsiteY20" fmla="*/ 565150 h 681037"/>
                <a:gd name="connsiteX21" fmla="*/ 1914525 w 5133975"/>
                <a:gd name="connsiteY21" fmla="*/ 612775 h 681037"/>
                <a:gd name="connsiteX22" fmla="*/ 2009775 w 5133975"/>
                <a:gd name="connsiteY22" fmla="*/ 508000 h 681037"/>
                <a:gd name="connsiteX23" fmla="*/ 2095500 w 5133975"/>
                <a:gd name="connsiteY23" fmla="*/ 165100 h 681037"/>
                <a:gd name="connsiteX24" fmla="*/ 2190750 w 5133975"/>
                <a:gd name="connsiteY24" fmla="*/ 60325 h 681037"/>
                <a:gd name="connsiteX25" fmla="*/ 2276475 w 5133975"/>
                <a:gd name="connsiteY25" fmla="*/ 136525 h 681037"/>
                <a:gd name="connsiteX26" fmla="*/ 2362200 w 5133975"/>
                <a:gd name="connsiteY26" fmla="*/ 536575 h 681037"/>
                <a:gd name="connsiteX27" fmla="*/ 2447925 w 5133975"/>
                <a:gd name="connsiteY27" fmla="*/ 622300 h 681037"/>
                <a:gd name="connsiteX28" fmla="*/ 2552700 w 5133975"/>
                <a:gd name="connsiteY28" fmla="*/ 488950 h 681037"/>
                <a:gd name="connsiteX29" fmla="*/ 2638425 w 5133975"/>
                <a:gd name="connsiteY29" fmla="*/ 155575 h 681037"/>
                <a:gd name="connsiteX30" fmla="*/ 2714625 w 5133975"/>
                <a:gd name="connsiteY30" fmla="*/ 79375 h 681037"/>
                <a:gd name="connsiteX31" fmla="*/ 2828925 w 5133975"/>
                <a:gd name="connsiteY31" fmla="*/ 136525 h 681037"/>
                <a:gd name="connsiteX32" fmla="*/ 2895600 w 5133975"/>
                <a:gd name="connsiteY32" fmla="*/ 565150 h 681037"/>
                <a:gd name="connsiteX33" fmla="*/ 3019425 w 5133975"/>
                <a:gd name="connsiteY33" fmla="*/ 622300 h 681037"/>
                <a:gd name="connsiteX34" fmla="*/ 3095625 w 5133975"/>
                <a:gd name="connsiteY34" fmla="*/ 527050 h 681037"/>
                <a:gd name="connsiteX35" fmla="*/ 3190875 w 5133975"/>
                <a:gd name="connsiteY35" fmla="*/ 117475 h 681037"/>
                <a:gd name="connsiteX36" fmla="*/ 3248025 w 5133975"/>
                <a:gd name="connsiteY36" fmla="*/ 79375 h 681037"/>
                <a:gd name="connsiteX37" fmla="*/ 3362325 w 5133975"/>
                <a:gd name="connsiteY37" fmla="*/ 136525 h 681037"/>
                <a:gd name="connsiteX38" fmla="*/ 3448050 w 5133975"/>
                <a:gd name="connsiteY38" fmla="*/ 565150 h 681037"/>
                <a:gd name="connsiteX39" fmla="*/ 3600450 w 5133975"/>
                <a:gd name="connsiteY39" fmla="*/ 593725 h 681037"/>
                <a:gd name="connsiteX40" fmla="*/ 3705225 w 5133975"/>
                <a:gd name="connsiteY40" fmla="*/ 241300 h 681037"/>
                <a:gd name="connsiteX41" fmla="*/ 3789784 w 5133975"/>
                <a:gd name="connsiteY41" fmla="*/ 56108 h 681037"/>
                <a:gd name="connsiteX42" fmla="*/ 3895725 w 5133975"/>
                <a:gd name="connsiteY42" fmla="*/ 165100 h 681037"/>
                <a:gd name="connsiteX43" fmla="*/ 3981450 w 5133975"/>
                <a:gd name="connsiteY43" fmla="*/ 536575 h 681037"/>
                <a:gd name="connsiteX44" fmla="*/ 4114800 w 5133975"/>
                <a:gd name="connsiteY44" fmla="*/ 641350 h 681037"/>
                <a:gd name="connsiteX45" fmla="*/ 4229100 w 5133975"/>
                <a:gd name="connsiteY45" fmla="*/ 298450 h 681037"/>
                <a:gd name="connsiteX46" fmla="*/ 4324350 w 5133975"/>
                <a:gd name="connsiteY46" fmla="*/ 60325 h 681037"/>
                <a:gd name="connsiteX47" fmla="*/ 4429125 w 5133975"/>
                <a:gd name="connsiteY47" fmla="*/ 184150 h 681037"/>
                <a:gd name="connsiteX48" fmla="*/ 4524375 w 5133975"/>
                <a:gd name="connsiteY48" fmla="*/ 565150 h 681037"/>
                <a:gd name="connsiteX49" fmla="*/ 4610100 w 5133975"/>
                <a:gd name="connsiteY49" fmla="*/ 574675 h 681037"/>
                <a:gd name="connsiteX50" fmla="*/ 4724400 w 5133975"/>
                <a:gd name="connsiteY50" fmla="*/ 212725 h 681037"/>
                <a:gd name="connsiteX51" fmla="*/ 4819650 w 5133975"/>
                <a:gd name="connsiteY51" fmla="*/ 88900 h 681037"/>
                <a:gd name="connsiteX52" fmla="*/ 4924425 w 5133975"/>
                <a:gd name="connsiteY52" fmla="*/ 279400 h 681037"/>
                <a:gd name="connsiteX53" fmla="*/ 5010150 w 5133975"/>
                <a:gd name="connsiteY53" fmla="*/ 603250 h 681037"/>
                <a:gd name="connsiteX54" fmla="*/ 5133975 w 5133975"/>
                <a:gd name="connsiteY54" fmla="*/ 631825 h 681037"/>
                <a:gd name="connsiteX0" fmla="*/ 0 w 5133975"/>
                <a:gd name="connsiteY0" fmla="*/ 12700 h 681037"/>
                <a:gd name="connsiteX1" fmla="*/ 114300 w 5133975"/>
                <a:gd name="connsiteY1" fmla="*/ 79375 h 681037"/>
                <a:gd name="connsiteX2" fmla="*/ 180975 w 5133975"/>
                <a:gd name="connsiteY2" fmla="*/ 488950 h 681037"/>
                <a:gd name="connsiteX3" fmla="*/ 304800 w 5133975"/>
                <a:gd name="connsiteY3" fmla="*/ 574675 h 681037"/>
                <a:gd name="connsiteX4" fmla="*/ 428625 w 5133975"/>
                <a:gd name="connsiteY4" fmla="*/ 412750 h 681037"/>
                <a:gd name="connsiteX5" fmla="*/ 495300 w 5133975"/>
                <a:gd name="connsiteY5" fmla="*/ 117475 h 681037"/>
                <a:gd name="connsiteX6" fmla="*/ 571500 w 5133975"/>
                <a:gd name="connsiteY6" fmla="*/ 41275 h 681037"/>
                <a:gd name="connsiteX7" fmla="*/ 657225 w 5133975"/>
                <a:gd name="connsiteY7" fmla="*/ 127000 h 681037"/>
                <a:gd name="connsiteX8" fmla="*/ 742950 w 5133975"/>
                <a:gd name="connsiteY8" fmla="*/ 479425 h 681037"/>
                <a:gd name="connsiteX9" fmla="*/ 828675 w 5133975"/>
                <a:gd name="connsiteY9" fmla="*/ 612775 h 681037"/>
                <a:gd name="connsiteX10" fmla="*/ 952500 w 5133975"/>
                <a:gd name="connsiteY10" fmla="*/ 488950 h 681037"/>
                <a:gd name="connsiteX11" fmla="*/ 1028700 w 5133975"/>
                <a:gd name="connsiteY11" fmla="*/ 98425 h 681037"/>
                <a:gd name="connsiteX12" fmla="*/ 1133475 w 5133975"/>
                <a:gd name="connsiteY12" fmla="*/ 50800 h 681037"/>
                <a:gd name="connsiteX13" fmla="*/ 1219200 w 5133975"/>
                <a:gd name="connsiteY13" fmla="*/ 165100 h 681037"/>
                <a:gd name="connsiteX14" fmla="*/ 1295400 w 5133975"/>
                <a:gd name="connsiteY14" fmla="*/ 546100 h 681037"/>
                <a:gd name="connsiteX15" fmla="*/ 1362075 w 5133975"/>
                <a:gd name="connsiteY15" fmla="*/ 603250 h 681037"/>
                <a:gd name="connsiteX16" fmla="*/ 1476375 w 5133975"/>
                <a:gd name="connsiteY16" fmla="*/ 498475 h 681037"/>
                <a:gd name="connsiteX17" fmla="*/ 1543050 w 5133975"/>
                <a:gd name="connsiteY17" fmla="*/ 136525 h 681037"/>
                <a:gd name="connsiteX18" fmla="*/ 1647825 w 5133975"/>
                <a:gd name="connsiteY18" fmla="*/ 69850 h 681037"/>
                <a:gd name="connsiteX19" fmla="*/ 1762125 w 5133975"/>
                <a:gd name="connsiteY19" fmla="*/ 184150 h 681037"/>
                <a:gd name="connsiteX20" fmla="*/ 1819275 w 5133975"/>
                <a:gd name="connsiteY20" fmla="*/ 565150 h 681037"/>
                <a:gd name="connsiteX21" fmla="*/ 1914525 w 5133975"/>
                <a:gd name="connsiteY21" fmla="*/ 612775 h 681037"/>
                <a:gd name="connsiteX22" fmla="*/ 2009775 w 5133975"/>
                <a:gd name="connsiteY22" fmla="*/ 508000 h 681037"/>
                <a:gd name="connsiteX23" fmla="*/ 2095500 w 5133975"/>
                <a:gd name="connsiteY23" fmla="*/ 165100 h 681037"/>
                <a:gd name="connsiteX24" fmla="*/ 2190750 w 5133975"/>
                <a:gd name="connsiteY24" fmla="*/ 60325 h 681037"/>
                <a:gd name="connsiteX25" fmla="*/ 2276475 w 5133975"/>
                <a:gd name="connsiteY25" fmla="*/ 136525 h 681037"/>
                <a:gd name="connsiteX26" fmla="*/ 2362200 w 5133975"/>
                <a:gd name="connsiteY26" fmla="*/ 536575 h 681037"/>
                <a:gd name="connsiteX27" fmla="*/ 2447925 w 5133975"/>
                <a:gd name="connsiteY27" fmla="*/ 622300 h 681037"/>
                <a:gd name="connsiteX28" fmla="*/ 2552700 w 5133975"/>
                <a:gd name="connsiteY28" fmla="*/ 488950 h 681037"/>
                <a:gd name="connsiteX29" fmla="*/ 2638425 w 5133975"/>
                <a:gd name="connsiteY29" fmla="*/ 155575 h 681037"/>
                <a:gd name="connsiteX30" fmla="*/ 2714625 w 5133975"/>
                <a:gd name="connsiteY30" fmla="*/ 79375 h 681037"/>
                <a:gd name="connsiteX31" fmla="*/ 2828925 w 5133975"/>
                <a:gd name="connsiteY31" fmla="*/ 136525 h 681037"/>
                <a:gd name="connsiteX32" fmla="*/ 2895600 w 5133975"/>
                <a:gd name="connsiteY32" fmla="*/ 565150 h 681037"/>
                <a:gd name="connsiteX33" fmla="*/ 3019425 w 5133975"/>
                <a:gd name="connsiteY33" fmla="*/ 622300 h 681037"/>
                <a:gd name="connsiteX34" fmla="*/ 3095625 w 5133975"/>
                <a:gd name="connsiteY34" fmla="*/ 527050 h 681037"/>
                <a:gd name="connsiteX35" fmla="*/ 3190875 w 5133975"/>
                <a:gd name="connsiteY35" fmla="*/ 117475 h 681037"/>
                <a:gd name="connsiteX36" fmla="*/ 3248025 w 5133975"/>
                <a:gd name="connsiteY36" fmla="*/ 79375 h 681037"/>
                <a:gd name="connsiteX37" fmla="*/ 3362325 w 5133975"/>
                <a:gd name="connsiteY37" fmla="*/ 136525 h 681037"/>
                <a:gd name="connsiteX38" fmla="*/ 3448050 w 5133975"/>
                <a:gd name="connsiteY38" fmla="*/ 565150 h 681037"/>
                <a:gd name="connsiteX39" fmla="*/ 3600450 w 5133975"/>
                <a:gd name="connsiteY39" fmla="*/ 593725 h 681037"/>
                <a:gd name="connsiteX40" fmla="*/ 3705225 w 5133975"/>
                <a:gd name="connsiteY40" fmla="*/ 241300 h 681037"/>
                <a:gd name="connsiteX41" fmla="*/ 3789784 w 5133975"/>
                <a:gd name="connsiteY41" fmla="*/ 56108 h 681037"/>
                <a:gd name="connsiteX42" fmla="*/ 3895725 w 5133975"/>
                <a:gd name="connsiteY42" fmla="*/ 165100 h 681037"/>
                <a:gd name="connsiteX43" fmla="*/ 3981450 w 5133975"/>
                <a:gd name="connsiteY43" fmla="*/ 536575 h 681037"/>
                <a:gd name="connsiteX44" fmla="*/ 4114800 w 5133975"/>
                <a:gd name="connsiteY44" fmla="*/ 641350 h 681037"/>
                <a:gd name="connsiteX45" fmla="*/ 4229100 w 5133975"/>
                <a:gd name="connsiteY45" fmla="*/ 298450 h 681037"/>
                <a:gd name="connsiteX46" fmla="*/ 4324350 w 5133975"/>
                <a:gd name="connsiteY46" fmla="*/ 60325 h 681037"/>
                <a:gd name="connsiteX47" fmla="*/ 4429125 w 5133975"/>
                <a:gd name="connsiteY47" fmla="*/ 184150 h 681037"/>
                <a:gd name="connsiteX48" fmla="*/ 4524375 w 5133975"/>
                <a:gd name="connsiteY48" fmla="*/ 565150 h 681037"/>
                <a:gd name="connsiteX49" fmla="*/ 4610100 w 5133975"/>
                <a:gd name="connsiteY49" fmla="*/ 574675 h 681037"/>
                <a:gd name="connsiteX50" fmla="*/ 4724400 w 5133975"/>
                <a:gd name="connsiteY50" fmla="*/ 212725 h 681037"/>
                <a:gd name="connsiteX51" fmla="*/ 4819650 w 5133975"/>
                <a:gd name="connsiteY51" fmla="*/ 88900 h 681037"/>
                <a:gd name="connsiteX52" fmla="*/ 4924425 w 5133975"/>
                <a:gd name="connsiteY52" fmla="*/ 279400 h 681037"/>
                <a:gd name="connsiteX53" fmla="*/ 5010150 w 5133975"/>
                <a:gd name="connsiteY53" fmla="*/ 603250 h 681037"/>
                <a:gd name="connsiteX54" fmla="*/ 5133975 w 5133975"/>
                <a:gd name="connsiteY54" fmla="*/ 631825 h 681037"/>
                <a:gd name="connsiteX0" fmla="*/ 0 w 5133975"/>
                <a:gd name="connsiteY0" fmla="*/ 12700 h 681037"/>
                <a:gd name="connsiteX1" fmla="*/ 114300 w 5133975"/>
                <a:gd name="connsiteY1" fmla="*/ 79375 h 681037"/>
                <a:gd name="connsiteX2" fmla="*/ 180975 w 5133975"/>
                <a:gd name="connsiteY2" fmla="*/ 488950 h 681037"/>
                <a:gd name="connsiteX3" fmla="*/ 304800 w 5133975"/>
                <a:gd name="connsiteY3" fmla="*/ 574675 h 681037"/>
                <a:gd name="connsiteX4" fmla="*/ 428625 w 5133975"/>
                <a:gd name="connsiteY4" fmla="*/ 412750 h 681037"/>
                <a:gd name="connsiteX5" fmla="*/ 495300 w 5133975"/>
                <a:gd name="connsiteY5" fmla="*/ 117475 h 681037"/>
                <a:gd name="connsiteX6" fmla="*/ 571500 w 5133975"/>
                <a:gd name="connsiteY6" fmla="*/ 41275 h 681037"/>
                <a:gd name="connsiteX7" fmla="*/ 657225 w 5133975"/>
                <a:gd name="connsiteY7" fmla="*/ 127000 h 681037"/>
                <a:gd name="connsiteX8" fmla="*/ 742950 w 5133975"/>
                <a:gd name="connsiteY8" fmla="*/ 479425 h 681037"/>
                <a:gd name="connsiteX9" fmla="*/ 828675 w 5133975"/>
                <a:gd name="connsiteY9" fmla="*/ 612775 h 681037"/>
                <a:gd name="connsiteX10" fmla="*/ 952500 w 5133975"/>
                <a:gd name="connsiteY10" fmla="*/ 488950 h 681037"/>
                <a:gd name="connsiteX11" fmla="*/ 1028700 w 5133975"/>
                <a:gd name="connsiteY11" fmla="*/ 98425 h 681037"/>
                <a:gd name="connsiteX12" fmla="*/ 1133475 w 5133975"/>
                <a:gd name="connsiteY12" fmla="*/ 50800 h 681037"/>
                <a:gd name="connsiteX13" fmla="*/ 1219200 w 5133975"/>
                <a:gd name="connsiteY13" fmla="*/ 165100 h 681037"/>
                <a:gd name="connsiteX14" fmla="*/ 1295400 w 5133975"/>
                <a:gd name="connsiteY14" fmla="*/ 546100 h 681037"/>
                <a:gd name="connsiteX15" fmla="*/ 1362075 w 5133975"/>
                <a:gd name="connsiteY15" fmla="*/ 603250 h 681037"/>
                <a:gd name="connsiteX16" fmla="*/ 1476375 w 5133975"/>
                <a:gd name="connsiteY16" fmla="*/ 498475 h 681037"/>
                <a:gd name="connsiteX17" fmla="*/ 1543050 w 5133975"/>
                <a:gd name="connsiteY17" fmla="*/ 136525 h 681037"/>
                <a:gd name="connsiteX18" fmla="*/ 1647825 w 5133975"/>
                <a:gd name="connsiteY18" fmla="*/ 69850 h 681037"/>
                <a:gd name="connsiteX19" fmla="*/ 1762125 w 5133975"/>
                <a:gd name="connsiteY19" fmla="*/ 184150 h 681037"/>
                <a:gd name="connsiteX20" fmla="*/ 1819275 w 5133975"/>
                <a:gd name="connsiteY20" fmla="*/ 565150 h 681037"/>
                <a:gd name="connsiteX21" fmla="*/ 1914525 w 5133975"/>
                <a:gd name="connsiteY21" fmla="*/ 612775 h 681037"/>
                <a:gd name="connsiteX22" fmla="*/ 2009775 w 5133975"/>
                <a:gd name="connsiteY22" fmla="*/ 508000 h 681037"/>
                <a:gd name="connsiteX23" fmla="*/ 2095500 w 5133975"/>
                <a:gd name="connsiteY23" fmla="*/ 165100 h 681037"/>
                <a:gd name="connsiteX24" fmla="*/ 2190750 w 5133975"/>
                <a:gd name="connsiteY24" fmla="*/ 60325 h 681037"/>
                <a:gd name="connsiteX25" fmla="*/ 2276475 w 5133975"/>
                <a:gd name="connsiteY25" fmla="*/ 136525 h 681037"/>
                <a:gd name="connsiteX26" fmla="*/ 2362200 w 5133975"/>
                <a:gd name="connsiteY26" fmla="*/ 536575 h 681037"/>
                <a:gd name="connsiteX27" fmla="*/ 2447925 w 5133975"/>
                <a:gd name="connsiteY27" fmla="*/ 622300 h 681037"/>
                <a:gd name="connsiteX28" fmla="*/ 2552700 w 5133975"/>
                <a:gd name="connsiteY28" fmla="*/ 488950 h 681037"/>
                <a:gd name="connsiteX29" fmla="*/ 2638425 w 5133975"/>
                <a:gd name="connsiteY29" fmla="*/ 155575 h 681037"/>
                <a:gd name="connsiteX30" fmla="*/ 2781672 w 5133975"/>
                <a:gd name="connsiteY30" fmla="*/ 56108 h 681037"/>
                <a:gd name="connsiteX31" fmla="*/ 2828925 w 5133975"/>
                <a:gd name="connsiteY31" fmla="*/ 136525 h 681037"/>
                <a:gd name="connsiteX32" fmla="*/ 2895600 w 5133975"/>
                <a:gd name="connsiteY32" fmla="*/ 565150 h 681037"/>
                <a:gd name="connsiteX33" fmla="*/ 3019425 w 5133975"/>
                <a:gd name="connsiteY33" fmla="*/ 622300 h 681037"/>
                <a:gd name="connsiteX34" fmla="*/ 3095625 w 5133975"/>
                <a:gd name="connsiteY34" fmla="*/ 527050 h 681037"/>
                <a:gd name="connsiteX35" fmla="*/ 3190875 w 5133975"/>
                <a:gd name="connsiteY35" fmla="*/ 117475 h 681037"/>
                <a:gd name="connsiteX36" fmla="*/ 3248025 w 5133975"/>
                <a:gd name="connsiteY36" fmla="*/ 79375 h 681037"/>
                <a:gd name="connsiteX37" fmla="*/ 3362325 w 5133975"/>
                <a:gd name="connsiteY37" fmla="*/ 136525 h 681037"/>
                <a:gd name="connsiteX38" fmla="*/ 3448050 w 5133975"/>
                <a:gd name="connsiteY38" fmla="*/ 565150 h 681037"/>
                <a:gd name="connsiteX39" fmla="*/ 3600450 w 5133975"/>
                <a:gd name="connsiteY39" fmla="*/ 593725 h 681037"/>
                <a:gd name="connsiteX40" fmla="*/ 3705225 w 5133975"/>
                <a:gd name="connsiteY40" fmla="*/ 241300 h 681037"/>
                <a:gd name="connsiteX41" fmla="*/ 3789784 w 5133975"/>
                <a:gd name="connsiteY41" fmla="*/ 56108 h 681037"/>
                <a:gd name="connsiteX42" fmla="*/ 3895725 w 5133975"/>
                <a:gd name="connsiteY42" fmla="*/ 165100 h 681037"/>
                <a:gd name="connsiteX43" fmla="*/ 3981450 w 5133975"/>
                <a:gd name="connsiteY43" fmla="*/ 536575 h 681037"/>
                <a:gd name="connsiteX44" fmla="*/ 4114800 w 5133975"/>
                <a:gd name="connsiteY44" fmla="*/ 641350 h 681037"/>
                <a:gd name="connsiteX45" fmla="*/ 4229100 w 5133975"/>
                <a:gd name="connsiteY45" fmla="*/ 298450 h 681037"/>
                <a:gd name="connsiteX46" fmla="*/ 4324350 w 5133975"/>
                <a:gd name="connsiteY46" fmla="*/ 60325 h 681037"/>
                <a:gd name="connsiteX47" fmla="*/ 4429125 w 5133975"/>
                <a:gd name="connsiteY47" fmla="*/ 184150 h 681037"/>
                <a:gd name="connsiteX48" fmla="*/ 4524375 w 5133975"/>
                <a:gd name="connsiteY48" fmla="*/ 565150 h 681037"/>
                <a:gd name="connsiteX49" fmla="*/ 4610100 w 5133975"/>
                <a:gd name="connsiteY49" fmla="*/ 574675 h 681037"/>
                <a:gd name="connsiteX50" fmla="*/ 4724400 w 5133975"/>
                <a:gd name="connsiteY50" fmla="*/ 212725 h 681037"/>
                <a:gd name="connsiteX51" fmla="*/ 4819650 w 5133975"/>
                <a:gd name="connsiteY51" fmla="*/ 88900 h 681037"/>
                <a:gd name="connsiteX52" fmla="*/ 4924425 w 5133975"/>
                <a:gd name="connsiteY52" fmla="*/ 279400 h 681037"/>
                <a:gd name="connsiteX53" fmla="*/ 5010150 w 5133975"/>
                <a:gd name="connsiteY53" fmla="*/ 603250 h 681037"/>
                <a:gd name="connsiteX54" fmla="*/ 5133975 w 5133975"/>
                <a:gd name="connsiteY54" fmla="*/ 631825 h 681037"/>
                <a:gd name="connsiteX0" fmla="*/ 0 w 5133975"/>
                <a:gd name="connsiteY0" fmla="*/ 12700 h 681037"/>
                <a:gd name="connsiteX1" fmla="*/ 114300 w 5133975"/>
                <a:gd name="connsiteY1" fmla="*/ 79375 h 681037"/>
                <a:gd name="connsiteX2" fmla="*/ 180975 w 5133975"/>
                <a:gd name="connsiteY2" fmla="*/ 488950 h 681037"/>
                <a:gd name="connsiteX3" fmla="*/ 304800 w 5133975"/>
                <a:gd name="connsiteY3" fmla="*/ 574675 h 681037"/>
                <a:gd name="connsiteX4" fmla="*/ 428625 w 5133975"/>
                <a:gd name="connsiteY4" fmla="*/ 412750 h 681037"/>
                <a:gd name="connsiteX5" fmla="*/ 495300 w 5133975"/>
                <a:gd name="connsiteY5" fmla="*/ 117475 h 681037"/>
                <a:gd name="connsiteX6" fmla="*/ 571500 w 5133975"/>
                <a:gd name="connsiteY6" fmla="*/ 41275 h 681037"/>
                <a:gd name="connsiteX7" fmla="*/ 657225 w 5133975"/>
                <a:gd name="connsiteY7" fmla="*/ 127000 h 681037"/>
                <a:gd name="connsiteX8" fmla="*/ 742950 w 5133975"/>
                <a:gd name="connsiteY8" fmla="*/ 479425 h 681037"/>
                <a:gd name="connsiteX9" fmla="*/ 828675 w 5133975"/>
                <a:gd name="connsiteY9" fmla="*/ 612775 h 681037"/>
                <a:gd name="connsiteX10" fmla="*/ 952500 w 5133975"/>
                <a:gd name="connsiteY10" fmla="*/ 488950 h 681037"/>
                <a:gd name="connsiteX11" fmla="*/ 1028700 w 5133975"/>
                <a:gd name="connsiteY11" fmla="*/ 98425 h 681037"/>
                <a:gd name="connsiteX12" fmla="*/ 1133475 w 5133975"/>
                <a:gd name="connsiteY12" fmla="*/ 50800 h 681037"/>
                <a:gd name="connsiteX13" fmla="*/ 1219200 w 5133975"/>
                <a:gd name="connsiteY13" fmla="*/ 165100 h 681037"/>
                <a:gd name="connsiteX14" fmla="*/ 1295400 w 5133975"/>
                <a:gd name="connsiteY14" fmla="*/ 546100 h 681037"/>
                <a:gd name="connsiteX15" fmla="*/ 1362075 w 5133975"/>
                <a:gd name="connsiteY15" fmla="*/ 603250 h 681037"/>
                <a:gd name="connsiteX16" fmla="*/ 1476375 w 5133975"/>
                <a:gd name="connsiteY16" fmla="*/ 498475 h 681037"/>
                <a:gd name="connsiteX17" fmla="*/ 1543050 w 5133975"/>
                <a:gd name="connsiteY17" fmla="*/ 136525 h 681037"/>
                <a:gd name="connsiteX18" fmla="*/ 1647825 w 5133975"/>
                <a:gd name="connsiteY18" fmla="*/ 69850 h 681037"/>
                <a:gd name="connsiteX19" fmla="*/ 1762125 w 5133975"/>
                <a:gd name="connsiteY19" fmla="*/ 184150 h 681037"/>
                <a:gd name="connsiteX20" fmla="*/ 1819275 w 5133975"/>
                <a:gd name="connsiteY20" fmla="*/ 565150 h 681037"/>
                <a:gd name="connsiteX21" fmla="*/ 1914525 w 5133975"/>
                <a:gd name="connsiteY21" fmla="*/ 612775 h 681037"/>
                <a:gd name="connsiteX22" fmla="*/ 2009775 w 5133975"/>
                <a:gd name="connsiteY22" fmla="*/ 508000 h 681037"/>
                <a:gd name="connsiteX23" fmla="*/ 2095500 w 5133975"/>
                <a:gd name="connsiteY23" fmla="*/ 165100 h 681037"/>
                <a:gd name="connsiteX24" fmla="*/ 2190750 w 5133975"/>
                <a:gd name="connsiteY24" fmla="*/ 60325 h 681037"/>
                <a:gd name="connsiteX25" fmla="*/ 2276475 w 5133975"/>
                <a:gd name="connsiteY25" fmla="*/ 136525 h 681037"/>
                <a:gd name="connsiteX26" fmla="*/ 2362200 w 5133975"/>
                <a:gd name="connsiteY26" fmla="*/ 536575 h 681037"/>
                <a:gd name="connsiteX27" fmla="*/ 2447925 w 5133975"/>
                <a:gd name="connsiteY27" fmla="*/ 622300 h 681037"/>
                <a:gd name="connsiteX28" fmla="*/ 2552700 w 5133975"/>
                <a:gd name="connsiteY28" fmla="*/ 488950 h 681037"/>
                <a:gd name="connsiteX29" fmla="*/ 2638425 w 5133975"/>
                <a:gd name="connsiteY29" fmla="*/ 155575 h 681037"/>
                <a:gd name="connsiteX30" fmla="*/ 2637656 w 5133975"/>
                <a:gd name="connsiteY30" fmla="*/ 56108 h 681037"/>
                <a:gd name="connsiteX31" fmla="*/ 2828925 w 5133975"/>
                <a:gd name="connsiteY31" fmla="*/ 136525 h 681037"/>
                <a:gd name="connsiteX32" fmla="*/ 2895600 w 5133975"/>
                <a:gd name="connsiteY32" fmla="*/ 565150 h 681037"/>
                <a:gd name="connsiteX33" fmla="*/ 3019425 w 5133975"/>
                <a:gd name="connsiteY33" fmla="*/ 622300 h 681037"/>
                <a:gd name="connsiteX34" fmla="*/ 3095625 w 5133975"/>
                <a:gd name="connsiteY34" fmla="*/ 527050 h 681037"/>
                <a:gd name="connsiteX35" fmla="*/ 3190875 w 5133975"/>
                <a:gd name="connsiteY35" fmla="*/ 117475 h 681037"/>
                <a:gd name="connsiteX36" fmla="*/ 3248025 w 5133975"/>
                <a:gd name="connsiteY36" fmla="*/ 79375 h 681037"/>
                <a:gd name="connsiteX37" fmla="*/ 3362325 w 5133975"/>
                <a:gd name="connsiteY37" fmla="*/ 136525 h 681037"/>
                <a:gd name="connsiteX38" fmla="*/ 3448050 w 5133975"/>
                <a:gd name="connsiteY38" fmla="*/ 565150 h 681037"/>
                <a:gd name="connsiteX39" fmla="*/ 3600450 w 5133975"/>
                <a:gd name="connsiteY39" fmla="*/ 593725 h 681037"/>
                <a:gd name="connsiteX40" fmla="*/ 3705225 w 5133975"/>
                <a:gd name="connsiteY40" fmla="*/ 241300 h 681037"/>
                <a:gd name="connsiteX41" fmla="*/ 3789784 w 5133975"/>
                <a:gd name="connsiteY41" fmla="*/ 56108 h 681037"/>
                <a:gd name="connsiteX42" fmla="*/ 3895725 w 5133975"/>
                <a:gd name="connsiteY42" fmla="*/ 165100 h 681037"/>
                <a:gd name="connsiteX43" fmla="*/ 3981450 w 5133975"/>
                <a:gd name="connsiteY43" fmla="*/ 536575 h 681037"/>
                <a:gd name="connsiteX44" fmla="*/ 4114800 w 5133975"/>
                <a:gd name="connsiteY44" fmla="*/ 641350 h 681037"/>
                <a:gd name="connsiteX45" fmla="*/ 4229100 w 5133975"/>
                <a:gd name="connsiteY45" fmla="*/ 298450 h 681037"/>
                <a:gd name="connsiteX46" fmla="*/ 4324350 w 5133975"/>
                <a:gd name="connsiteY46" fmla="*/ 60325 h 681037"/>
                <a:gd name="connsiteX47" fmla="*/ 4429125 w 5133975"/>
                <a:gd name="connsiteY47" fmla="*/ 184150 h 681037"/>
                <a:gd name="connsiteX48" fmla="*/ 4524375 w 5133975"/>
                <a:gd name="connsiteY48" fmla="*/ 565150 h 681037"/>
                <a:gd name="connsiteX49" fmla="*/ 4610100 w 5133975"/>
                <a:gd name="connsiteY49" fmla="*/ 574675 h 681037"/>
                <a:gd name="connsiteX50" fmla="*/ 4724400 w 5133975"/>
                <a:gd name="connsiteY50" fmla="*/ 212725 h 681037"/>
                <a:gd name="connsiteX51" fmla="*/ 4819650 w 5133975"/>
                <a:gd name="connsiteY51" fmla="*/ 88900 h 681037"/>
                <a:gd name="connsiteX52" fmla="*/ 4924425 w 5133975"/>
                <a:gd name="connsiteY52" fmla="*/ 279400 h 681037"/>
                <a:gd name="connsiteX53" fmla="*/ 5010150 w 5133975"/>
                <a:gd name="connsiteY53" fmla="*/ 603250 h 681037"/>
                <a:gd name="connsiteX54" fmla="*/ 5133975 w 5133975"/>
                <a:gd name="connsiteY54" fmla="*/ 631825 h 681037"/>
                <a:gd name="connsiteX0" fmla="*/ 0 w 5133975"/>
                <a:gd name="connsiteY0" fmla="*/ 12700 h 681037"/>
                <a:gd name="connsiteX1" fmla="*/ 114300 w 5133975"/>
                <a:gd name="connsiteY1" fmla="*/ 79375 h 681037"/>
                <a:gd name="connsiteX2" fmla="*/ 180975 w 5133975"/>
                <a:gd name="connsiteY2" fmla="*/ 488950 h 681037"/>
                <a:gd name="connsiteX3" fmla="*/ 304800 w 5133975"/>
                <a:gd name="connsiteY3" fmla="*/ 574675 h 681037"/>
                <a:gd name="connsiteX4" fmla="*/ 428625 w 5133975"/>
                <a:gd name="connsiteY4" fmla="*/ 412750 h 681037"/>
                <a:gd name="connsiteX5" fmla="*/ 495300 w 5133975"/>
                <a:gd name="connsiteY5" fmla="*/ 117475 h 681037"/>
                <a:gd name="connsiteX6" fmla="*/ 571500 w 5133975"/>
                <a:gd name="connsiteY6" fmla="*/ 41275 h 681037"/>
                <a:gd name="connsiteX7" fmla="*/ 657225 w 5133975"/>
                <a:gd name="connsiteY7" fmla="*/ 127000 h 681037"/>
                <a:gd name="connsiteX8" fmla="*/ 742950 w 5133975"/>
                <a:gd name="connsiteY8" fmla="*/ 479425 h 681037"/>
                <a:gd name="connsiteX9" fmla="*/ 828675 w 5133975"/>
                <a:gd name="connsiteY9" fmla="*/ 612775 h 681037"/>
                <a:gd name="connsiteX10" fmla="*/ 952500 w 5133975"/>
                <a:gd name="connsiteY10" fmla="*/ 488950 h 681037"/>
                <a:gd name="connsiteX11" fmla="*/ 1028700 w 5133975"/>
                <a:gd name="connsiteY11" fmla="*/ 98425 h 681037"/>
                <a:gd name="connsiteX12" fmla="*/ 1133475 w 5133975"/>
                <a:gd name="connsiteY12" fmla="*/ 50800 h 681037"/>
                <a:gd name="connsiteX13" fmla="*/ 1219200 w 5133975"/>
                <a:gd name="connsiteY13" fmla="*/ 165100 h 681037"/>
                <a:gd name="connsiteX14" fmla="*/ 1295400 w 5133975"/>
                <a:gd name="connsiteY14" fmla="*/ 546100 h 681037"/>
                <a:gd name="connsiteX15" fmla="*/ 1362075 w 5133975"/>
                <a:gd name="connsiteY15" fmla="*/ 603250 h 681037"/>
                <a:gd name="connsiteX16" fmla="*/ 1476375 w 5133975"/>
                <a:gd name="connsiteY16" fmla="*/ 498475 h 681037"/>
                <a:gd name="connsiteX17" fmla="*/ 1543050 w 5133975"/>
                <a:gd name="connsiteY17" fmla="*/ 136525 h 681037"/>
                <a:gd name="connsiteX18" fmla="*/ 1647825 w 5133975"/>
                <a:gd name="connsiteY18" fmla="*/ 69850 h 681037"/>
                <a:gd name="connsiteX19" fmla="*/ 1762125 w 5133975"/>
                <a:gd name="connsiteY19" fmla="*/ 184150 h 681037"/>
                <a:gd name="connsiteX20" fmla="*/ 1819275 w 5133975"/>
                <a:gd name="connsiteY20" fmla="*/ 565150 h 681037"/>
                <a:gd name="connsiteX21" fmla="*/ 1914525 w 5133975"/>
                <a:gd name="connsiteY21" fmla="*/ 612775 h 681037"/>
                <a:gd name="connsiteX22" fmla="*/ 2009775 w 5133975"/>
                <a:gd name="connsiteY22" fmla="*/ 508000 h 681037"/>
                <a:gd name="connsiteX23" fmla="*/ 2095500 w 5133975"/>
                <a:gd name="connsiteY23" fmla="*/ 165100 h 681037"/>
                <a:gd name="connsiteX24" fmla="*/ 2190750 w 5133975"/>
                <a:gd name="connsiteY24" fmla="*/ 60325 h 681037"/>
                <a:gd name="connsiteX25" fmla="*/ 2276475 w 5133975"/>
                <a:gd name="connsiteY25" fmla="*/ 136525 h 681037"/>
                <a:gd name="connsiteX26" fmla="*/ 2362200 w 5133975"/>
                <a:gd name="connsiteY26" fmla="*/ 536575 h 681037"/>
                <a:gd name="connsiteX27" fmla="*/ 2447925 w 5133975"/>
                <a:gd name="connsiteY27" fmla="*/ 622300 h 681037"/>
                <a:gd name="connsiteX28" fmla="*/ 2552700 w 5133975"/>
                <a:gd name="connsiteY28" fmla="*/ 488950 h 681037"/>
                <a:gd name="connsiteX29" fmla="*/ 2638425 w 5133975"/>
                <a:gd name="connsiteY29" fmla="*/ 155575 h 681037"/>
                <a:gd name="connsiteX30" fmla="*/ 2709664 w 5133975"/>
                <a:gd name="connsiteY30" fmla="*/ 56108 h 681037"/>
                <a:gd name="connsiteX31" fmla="*/ 2828925 w 5133975"/>
                <a:gd name="connsiteY31" fmla="*/ 136525 h 681037"/>
                <a:gd name="connsiteX32" fmla="*/ 2895600 w 5133975"/>
                <a:gd name="connsiteY32" fmla="*/ 565150 h 681037"/>
                <a:gd name="connsiteX33" fmla="*/ 3019425 w 5133975"/>
                <a:gd name="connsiteY33" fmla="*/ 622300 h 681037"/>
                <a:gd name="connsiteX34" fmla="*/ 3095625 w 5133975"/>
                <a:gd name="connsiteY34" fmla="*/ 527050 h 681037"/>
                <a:gd name="connsiteX35" fmla="*/ 3190875 w 5133975"/>
                <a:gd name="connsiteY35" fmla="*/ 117475 h 681037"/>
                <a:gd name="connsiteX36" fmla="*/ 3248025 w 5133975"/>
                <a:gd name="connsiteY36" fmla="*/ 79375 h 681037"/>
                <a:gd name="connsiteX37" fmla="*/ 3362325 w 5133975"/>
                <a:gd name="connsiteY37" fmla="*/ 136525 h 681037"/>
                <a:gd name="connsiteX38" fmla="*/ 3448050 w 5133975"/>
                <a:gd name="connsiteY38" fmla="*/ 565150 h 681037"/>
                <a:gd name="connsiteX39" fmla="*/ 3600450 w 5133975"/>
                <a:gd name="connsiteY39" fmla="*/ 593725 h 681037"/>
                <a:gd name="connsiteX40" fmla="*/ 3705225 w 5133975"/>
                <a:gd name="connsiteY40" fmla="*/ 241300 h 681037"/>
                <a:gd name="connsiteX41" fmla="*/ 3789784 w 5133975"/>
                <a:gd name="connsiteY41" fmla="*/ 56108 h 681037"/>
                <a:gd name="connsiteX42" fmla="*/ 3895725 w 5133975"/>
                <a:gd name="connsiteY42" fmla="*/ 165100 h 681037"/>
                <a:gd name="connsiteX43" fmla="*/ 3981450 w 5133975"/>
                <a:gd name="connsiteY43" fmla="*/ 536575 h 681037"/>
                <a:gd name="connsiteX44" fmla="*/ 4114800 w 5133975"/>
                <a:gd name="connsiteY44" fmla="*/ 641350 h 681037"/>
                <a:gd name="connsiteX45" fmla="*/ 4229100 w 5133975"/>
                <a:gd name="connsiteY45" fmla="*/ 298450 h 681037"/>
                <a:gd name="connsiteX46" fmla="*/ 4324350 w 5133975"/>
                <a:gd name="connsiteY46" fmla="*/ 60325 h 681037"/>
                <a:gd name="connsiteX47" fmla="*/ 4429125 w 5133975"/>
                <a:gd name="connsiteY47" fmla="*/ 184150 h 681037"/>
                <a:gd name="connsiteX48" fmla="*/ 4524375 w 5133975"/>
                <a:gd name="connsiteY48" fmla="*/ 565150 h 681037"/>
                <a:gd name="connsiteX49" fmla="*/ 4610100 w 5133975"/>
                <a:gd name="connsiteY49" fmla="*/ 574675 h 681037"/>
                <a:gd name="connsiteX50" fmla="*/ 4724400 w 5133975"/>
                <a:gd name="connsiteY50" fmla="*/ 212725 h 681037"/>
                <a:gd name="connsiteX51" fmla="*/ 4819650 w 5133975"/>
                <a:gd name="connsiteY51" fmla="*/ 88900 h 681037"/>
                <a:gd name="connsiteX52" fmla="*/ 4924425 w 5133975"/>
                <a:gd name="connsiteY52" fmla="*/ 279400 h 681037"/>
                <a:gd name="connsiteX53" fmla="*/ 5010150 w 5133975"/>
                <a:gd name="connsiteY53" fmla="*/ 603250 h 681037"/>
                <a:gd name="connsiteX54" fmla="*/ 5133975 w 5133975"/>
                <a:gd name="connsiteY54" fmla="*/ 631825 h 681037"/>
                <a:gd name="connsiteX0" fmla="*/ 0 w 5133975"/>
                <a:gd name="connsiteY0" fmla="*/ 12700 h 681037"/>
                <a:gd name="connsiteX1" fmla="*/ 114300 w 5133975"/>
                <a:gd name="connsiteY1" fmla="*/ 79375 h 681037"/>
                <a:gd name="connsiteX2" fmla="*/ 180975 w 5133975"/>
                <a:gd name="connsiteY2" fmla="*/ 488950 h 681037"/>
                <a:gd name="connsiteX3" fmla="*/ 304800 w 5133975"/>
                <a:gd name="connsiteY3" fmla="*/ 574675 h 681037"/>
                <a:gd name="connsiteX4" fmla="*/ 428625 w 5133975"/>
                <a:gd name="connsiteY4" fmla="*/ 412750 h 681037"/>
                <a:gd name="connsiteX5" fmla="*/ 495300 w 5133975"/>
                <a:gd name="connsiteY5" fmla="*/ 117475 h 681037"/>
                <a:gd name="connsiteX6" fmla="*/ 571500 w 5133975"/>
                <a:gd name="connsiteY6" fmla="*/ 41275 h 681037"/>
                <a:gd name="connsiteX7" fmla="*/ 657225 w 5133975"/>
                <a:gd name="connsiteY7" fmla="*/ 127000 h 681037"/>
                <a:gd name="connsiteX8" fmla="*/ 742950 w 5133975"/>
                <a:gd name="connsiteY8" fmla="*/ 479425 h 681037"/>
                <a:gd name="connsiteX9" fmla="*/ 828675 w 5133975"/>
                <a:gd name="connsiteY9" fmla="*/ 612775 h 681037"/>
                <a:gd name="connsiteX10" fmla="*/ 952500 w 5133975"/>
                <a:gd name="connsiteY10" fmla="*/ 488950 h 681037"/>
                <a:gd name="connsiteX11" fmla="*/ 1028700 w 5133975"/>
                <a:gd name="connsiteY11" fmla="*/ 98425 h 681037"/>
                <a:gd name="connsiteX12" fmla="*/ 1133475 w 5133975"/>
                <a:gd name="connsiteY12" fmla="*/ 50800 h 681037"/>
                <a:gd name="connsiteX13" fmla="*/ 1219200 w 5133975"/>
                <a:gd name="connsiteY13" fmla="*/ 165100 h 681037"/>
                <a:gd name="connsiteX14" fmla="*/ 1295400 w 5133975"/>
                <a:gd name="connsiteY14" fmla="*/ 546100 h 681037"/>
                <a:gd name="connsiteX15" fmla="*/ 1362075 w 5133975"/>
                <a:gd name="connsiteY15" fmla="*/ 603250 h 681037"/>
                <a:gd name="connsiteX16" fmla="*/ 1476375 w 5133975"/>
                <a:gd name="connsiteY16" fmla="*/ 498475 h 681037"/>
                <a:gd name="connsiteX17" fmla="*/ 1543050 w 5133975"/>
                <a:gd name="connsiteY17" fmla="*/ 136525 h 681037"/>
                <a:gd name="connsiteX18" fmla="*/ 1647825 w 5133975"/>
                <a:gd name="connsiteY18" fmla="*/ 69850 h 681037"/>
                <a:gd name="connsiteX19" fmla="*/ 1762125 w 5133975"/>
                <a:gd name="connsiteY19" fmla="*/ 184150 h 681037"/>
                <a:gd name="connsiteX20" fmla="*/ 1819275 w 5133975"/>
                <a:gd name="connsiteY20" fmla="*/ 565150 h 681037"/>
                <a:gd name="connsiteX21" fmla="*/ 1914525 w 5133975"/>
                <a:gd name="connsiteY21" fmla="*/ 612775 h 681037"/>
                <a:gd name="connsiteX22" fmla="*/ 2009775 w 5133975"/>
                <a:gd name="connsiteY22" fmla="*/ 508000 h 681037"/>
                <a:gd name="connsiteX23" fmla="*/ 2095500 w 5133975"/>
                <a:gd name="connsiteY23" fmla="*/ 165100 h 681037"/>
                <a:gd name="connsiteX24" fmla="*/ 2190750 w 5133975"/>
                <a:gd name="connsiteY24" fmla="*/ 60325 h 681037"/>
                <a:gd name="connsiteX25" fmla="*/ 2276475 w 5133975"/>
                <a:gd name="connsiteY25" fmla="*/ 136525 h 681037"/>
                <a:gd name="connsiteX26" fmla="*/ 2362200 w 5133975"/>
                <a:gd name="connsiteY26" fmla="*/ 536575 h 681037"/>
                <a:gd name="connsiteX27" fmla="*/ 2447925 w 5133975"/>
                <a:gd name="connsiteY27" fmla="*/ 622300 h 681037"/>
                <a:gd name="connsiteX28" fmla="*/ 2552700 w 5133975"/>
                <a:gd name="connsiteY28" fmla="*/ 488950 h 681037"/>
                <a:gd name="connsiteX29" fmla="*/ 2638425 w 5133975"/>
                <a:gd name="connsiteY29" fmla="*/ 155575 h 681037"/>
                <a:gd name="connsiteX30" fmla="*/ 2709664 w 5133975"/>
                <a:gd name="connsiteY30" fmla="*/ 56108 h 681037"/>
                <a:gd name="connsiteX31" fmla="*/ 2828925 w 5133975"/>
                <a:gd name="connsiteY31" fmla="*/ 136525 h 681037"/>
                <a:gd name="connsiteX32" fmla="*/ 2895600 w 5133975"/>
                <a:gd name="connsiteY32" fmla="*/ 565150 h 681037"/>
                <a:gd name="connsiteX33" fmla="*/ 3019425 w 5133975"/>
                <a:gd name="connsiteY33" fmla="*/ 622300 h 681037"/>
                <a:gd name="connsiteX34" fmla="*/ 3095625 w 5133975"/>
                <a:gd name="connsiteY34" fmla="*/ 527050 h 681037"/>
                <a:gd name="connsiteX35" fmla="*/ 3190875 w 5133975"/>
                <a:gd name="connsiteY35" fmla="*/ 117475 h 681037"/>
                <a:gd name="connsiteX36" fmla="*/ 3248025 w 5133975"/>
                <a:gd name="connsiteY36" fmla="*/ 79375 h 681037"/>
                <a:gd name="connsiteX37" fmla="*/ 3362325 w 5133975"/>
                <a:gd name="connsiteY37" fmla="*/ 136525 h 681037"/>
                <a:gd name="connsiteX38" fmla="*/ 3448050 w 5133975"/>
                <a:gd name="connsiteY38" fmla="*/ 565150 h 681037"/>
                <a:gd name="connsiteX39" fmla="*/ 3600450 w 5133975"/>
                <a:gd name="connsiteY39" fmla="*/ 593725 h 681037"/>
                <a:gd name="connsiteX40" fmla="*/ 3705225 w 5133975"/>
                <a:gd name="connsiteY40" fmla="*/ 241300 h 681037"/>
                <a:gd name="connsiteX41" fmla="*/ 3789784 w 5133975"/>
                <a:gd name="connsiteY41" fmla="*/ 56108 h 681037"/>
                <a:gd name="connsiteX42" fmla="*/ 3895725 w 5133975"/>
                <a:gd name="connsiteY42" fmla="*/ 165100 h 681037"/>
                <a:gd name="connsiteX43" fmla="*/ 3981450 w 5133975"/>
                <a:gd name="connsiteY43" fmla="*/ 536575 h 681037"/>
                <a:gd name="connsiteX44" fmla="*/ 4114800 w 5133975"/>
                <a:gd name="connsiteY44" fmla="*/ 641350 h 681037"/>
                <a:gd name="connsiteX45" fmla="*/ 4229100 w 5133975"/>
                <a:gd name="connsiteY45" fmla="*/ 298450 h 681037"/>
                <a:gd name="connsiteX46" fmla="*/ 4324350 w 5133975"/>
                <a:gd name="connsiteY46" fmla="*/ 60325 h 681037"/>
                <a:gd name="connsiteX47" fmla="*/ 4429125 w 5133975"/>
                <a:gd name="connsiteY47" fmla="*/ 184150 h 681037"/>
                <a:gd name="connsiteX48" fmla="*/ 4524375 w 5133975"/>
                <a:gd name="connsiteY48" fmla="*/ 565150 h 681037"/>
                <a:gd name="connsiteX49" fmla="*/ 4610100 w 5133975"/>
                <a:gd name="connsiteY49" fmla="*/ 574675 h 681037"/>
                <a:gd name="connsiteX50" fmla="*/ 4724400 w 5133975"/>
                <a:gd name="connsiteY50" fmla="*/ 212725 h 681037"/>
                <a:gd name="connsiteX51" fmla="*/ 4819650 w 5133975"/>
                <a:gd name="connsiteY51" fmla="*/ 88900 h 681037"/>
                <a:gd name="connsiteX52" fmla="*/ 4924425 w 5133975"/>
                <a:gd name="connsiteY52" fmla="*/ 279400 h 681037"/>
                <a:gd name="connsiteX53" fmla="*/ 5010150 w 5133975"/>
                <a:gd name="connsiteY53" fmla="*/ 603250 h 681037"/>
                <a:gd name="connsiteX54" fmla="*/ 5133975 w 5133975"/>
                <a:gd name="connsiteY54" fmla="*/ 631825 h 681037"/>
                <a:gd name="connsiteX0" fmla="*/ 0 w 5133975"/>
                <a:gd name="connsiteY0" fmla="*/ 12700 h 681037"/>
                <a:gd name="connsiteX1" fmla="*/ 114300 w 5133975"/>
                <a:gd name="connsiteY1" fmla="*/ 79375 h 681037"/>
                <a:gd name="connsiteX2" fmla="*/ 180975 w 5133975"/>
                <a:gd name="connsiteY2" fmla="*/ 488950 h 681037"/>
                <a:gd name="connsiteX3" fmla="*/ 304800 w 5133975"/>
                <a:gd name="connsiteY3" fmla="*/ 574675 h 681037"/>
                <a:gd name="connsiteX4" fmla="*/ 428625 w 5133975"/>
                <a:gd name="connsiteY4" fmla="*/ 412750 h 681037"/>
                <a:gd name="connsiteX5" fmla="*/ 495300 w 5133975"/>
                <a:gd name="connsiteY5" fmla="*/ 117475 h 681037"/>
                <a:gd name="connsiteX6" fmla="*/ 571500 w 5133975"/>
                <a:gd name="connsiteY6" fmla="*/ 41275 h 681037"/>
                <a:gd name="connsiteX7" fmla="*/ 657225 w 5133975"/>
                <a:gd name="connsiteY7" fmla="*/ 127000 h 681037"/>
                <a:gd name="connsiteX8" fmla="*/ 742950 w 5133975"/>
                <a:gd name="connsiteY8" fmla="*/ 479425 h 681037"/>
                <a:gd name="connsiteX9" fmla="*/ 828675 w 5133975"/>
                <a:gd name="connsiteY9" fmla="*/ 612775 h 681037"/>
                <a:gd name="connsiteX10" fmla="*/ 952500 w 5133975"/>
                <a:gd name="connsiteY10" fmla="*/ 488950 h 681037"/>
                <a:gd name="connsiteX11" fmla="*/ 1028700 w 5133975"/>
                <a:gd name="connsiteY11" fmla="*/ 98425 h 681037"/>
                <a:gd name="connsiteX12" fmla="*/ 1133475 w 5133975"/>
                <a:gd name="connsiteY12" fmla="*/ 50800 h 681037"/>
                <a:gd name="connsiteX13" fmla="*/ 1219200 w 5133975"/>
                <a:gd name="connsiteY13" fmla="*/ 165100 h 681037"/>
                <a:gd name="connsiteX14" fmla="*/ 1295400 w 5133975"/>
                <a:gd name="connsiteY14" fmla="*/ 546100 h 681037"/>
                <a:gd name="connsiteX15" fmla="*/ 1362075 w 5133975"/>
                <a:gd name="connsiteY15" fmla="*/ 603250 h 681037"/>
                <a:gd name="connsiteX16" fmla="*/ 1476375 w 5133975"/>
                <a:gd name="connsiteY16" fmla="*/ 498475 h 681037"/>
                <a:gd name="connsiteX17" fmla="*/ 1543050 w 5133975"/>
                <a:gd name="connsiteY17" fmla="*/ 136525 h 681037"/>
                <a:gd name="connsiteX18" fmla="*/ 1647825 w 5133975"/>
                <a:gd name="connsiteY18" fmla="*/ 69850 h 681037"/>
                <a:gd name="connsiteX19" fmla="*/ 1762125 w 5133975"/>
                <a:gd name="connsiteY19" fmla="*/ 184150 h 681037"/>
                <a:gd name="connsiteX20" fmla="*/ 1819275 w 5133975"/>
                <a:gd name="connsiteY20" fmla="*/ 565150 h 681037"/>
                <a:gd name="connsiteX21" fmla="*/ 1914525 w 5133975"/>
                <a:gd name="connsiteY21" fmla="*/ 612775 h 681037"/>
                <a:gd name="connsiteX22" fmla="*/ 2009775 w 5133975"/>
                <a:gd name="connsiteY22" fmla="*/ 508000 h 681037"/>
                <a:gd name="connsiteX23" fmla="*/ 2095500 w 5133975"/>
                <a:gd name="connsiteY23" fmla="*/ 165100 h 681037"/>
                <a:gd name="connsiteX24" fmla="*/ 2190750 w 5133975"/>
                <a:gd name="connsiteY24" fmla="*/ 60325 h 681037"/>
                <a:gd name="connsiteX25" fmla="*/ 2276475 w 5133975"/>
                <a:gd name="connsiteY25" fmla="*/ 136525 h 681037"/>
                <a:gd name="connsiteX26" fmla="*/ 2362200 w 5133975"/>
                <a:gd name="connsiteY26" fmla="*/ 536575 h 681037"/>
                <a:gd name="connsiteX27" fmla="*/ 2447925 w 5133975"/>
                <a:gd name="connsiteY27" fmla="*/ 622300 h 681037"/>
                <a:gd name="connsiteX28" fmla="*/ 2552700 w 5133975"/>
                <a:gd name="connsiteY28" fmla="*/ 488950 h 681037"/>
                <a:gd name="connsiteX29" fmla="*/ 2638425 w 5133975"/>
                <a:gd name="connsiteY29" fmla="*/ 155575 h 681037"/>
                <a:gd name="connsiteX30" fmla="*/ 2828925 w 5133975"/>
                <a:gd name="connsiteY30" fmla="*/ 136525 h 681037"/>
                <a:gd name="connsiteX31" fmla="*/ 2895600 w 5133975"/>
                <a:gd name="connsiteY31" fmla="*/ 565150 h 681037"/>
                <a:gd name="connsiteX32" fmla="*/ 3019425 w 5133975"/>
                <a:gd name="connsiteY32" fmla="*/ 622300 h 681037"/>
                <a:gd name="connsiteX33" fmla="*/ 3095625 w 5133975"/>
                <a:gd name="connsiteY33" fmla="*/ 527050 h 681037"/>
                <a:gd name="connsiteX34" fmla="*/ 3190875 w 5133975"/>
                <a:gd name="connsiteY34" fmla="*/ 117475 h 681037"/>
                <a:gd name="connsiteX35" fmla="*/ 3248025 w 5133975"/>
                <a:gd name="connsiteY35" fmla="*/ 79375 h 681037"/>
                <a:gd name="connsiteX36" fmla="*/ 3362325 w 5133975"/>
                <a:gd name="connsiteY36" fmla="*/ 136525 h 681037"/>
                <a:gd name="connsiteX37" fmla="*/ 3448050 w 5133975"/>
                <a:gd name="connsiteY37" fmla="*/ 565150 h 681037"/>
                <a:gd name="connsiteX38" fmla="*/ 3600450 w 5133975"/>
                <a:gd name="connsiteY38" fmla="*/ 593725 h 681037"/>
                <a:gd name="connsiteX39" fmla="*/ 3705225 w 5133975"/>
                <a:gd name="connsiteY39" fmla="*/ 241300 h 681037"/>
                <a:gd name="connsiteX40" fmla="*/ 3789784 w 5133975"/>
                <a:gd name="connsiteY40" fmla="*/ 56108 h 681037"/>
                <a:gd name="connsiteX41" fmla="*/ 3895725 w 5133975"/>
                <a:gd name="connsiteY41" fmla="*/ 165100 h 681037"/>
                <a:gd name="connsiteX42" fmla="*/ 3981450 w 5133975"/>
                <a:gd name="connsiteY42" fmla="*/ 536575 h 681037"/>
                <a:gd name="connsiteX43" fmla="*/ 4114800 w 5133975"/>
                <a:gd name="connsiteY43" fmla="*/ 641350 h 681037"/>
                <a:gd name="connsiteX44" fmla="*/ 4229100 w 5133975"/>
                <a:gd name="connsiteY44" fmla="*/ 298450 h 681037"/>
                <a:gd name="connsiteX45" fmla="*/ 4324350 w 5133975"/>
                <a:gd name="connsiteY45" fmla="*/ 60325 h 681037"/>
                <a:gd name="connsiteX46" fmla="*/ 4429125 w 5133975"/>
                <a:gd name="connsiteY46" fmla="*/ 184150 h 681037"/>
                <a:gd name="connsiteX47" fmla="*/ 4524375 w 5133975"/>
                <a:gd name="connsiteY47" fmla="*/ 565150 h 681037"/>
                <a:gd name="connsiteX48" fmla="*/ 4610100 w 5133975"/>
                <a:gd name="connsiteY48" fmla="*/ 574675 h 681037"/>
                <a:gd name="connsiteX49" fmla="*/ 4724400 w 5133975"/>
                <a:gd name="connsiteY49" fmla="*/ 212725 h 681037"/>
                <a:gd name="connsiteX50" fmla="*/ 4819650 w 5133975"/>
                <a:gd name="connsiteY50" fmla="*/ 88900 h 681037"/>
                <a:gd name="connsiteX51" fmla="*/ 4924425 w 5133975"/>
                <a:gd name="connsiteY51" fmla="*/ 279400 h 681037"/>
                <a:gd name="connsiteX52" fmla="*/ 5010150 w 5133975"/>
                <a:gd name="connsiteY52" fmla="*/ 603250 h 681037"/>
                <a:gd name="connsiteX53" fmla="*/ 5133975 w 5133975"/>
                <a:gd name="connsiteY53" fmla="*/ 631825 h 681037"/>
                <a:gd name="connsiteX0" fmla="*/ 0 w 5133975"/>
                <a:gd name="connsiteY0" fmla="*/ 35470 h 703807"/>
                <a:gd name="connsiteX1" fmla="*/ 114300 w 5133975"/>
                <a:gd name="connsiteY1" fmla="*/ 102145 h 703807"/>
                <a:gd name="connsiteX2" fmla="*/ 180975 w 5133975"/>
                <a:gd name="connsiteY2" fmla="*/ 511720 h 703807"/>
                <a:gd name="connsiteX3" fmla="*/ 304800 w 5133975"/>
                <a:gd name="connsiteY3" fmla="*/ 597445 h 703807"/>
                <a:gd name="connsiteX4" fmla="*/ 428625 w 5133975"/>
                <a:gd name="connsiteY4" fmla="*/ 435520 h 703807"/>
                <a:gd name="connsiteX5" fmla="*/ 495300 w 5133975"/>
                <a:gd name="connsiteY5" fmla="*/ 140245 h 703807"/>
                <a:gd name="connsiteX6" fmla="*/ 571500 w 5133975"/>
                <a:gd name="connsiteY6" fmla="*/ 64045 h 703807"/>
                <a:gd name="connsiteX7" fmla="*/ 657225 w 5133975"/>
                <a:gd name="connsiteY7" fmla="*/ 149770 h 703807"/>
                <a:gd name="connsiteX8" fmla="*/ 742950 w 5133975"/>
                <a:gd name="connsiteY8" fmla="*/ 502195 h 703807"/>
                <a:gd name="connsiteX9" fmla="*/ 828675 w 5133975"/>
                <a:gd name="connsiteY9" fmla="*/ 635545 h 703807"/>
                <a:gd name="connsiteX10" fmla="*/ 952500 w 5133975"/>
                <a:gd name="connsiteY10" fmla="*/ 511720 h 703807"/>
                <a:gd name="connsiteX11" fmla="*/ 1028700 w 5133975"/>
                <a:gd name="connsiteY11" fmla="*/ 121195 h 703807"/>
                <a:gd name="connsiteX12" fmla="*/ 1133475 w 5133975"/>
                <a:gd name="connsiteY12" fmla="*/ 73570 h 703807"/>
                <a:gd name="connsiteX13" fmla="*/ 1219200 w 5133975"/>
                <a:gd name="connsiteY13" fmla="*/ 187870 h 703807"/>
                <a:gd name="connsiteX14" fmla="*/ 1295400 w 5133975"/>
                <a:gd name="connsiteY14" fmla="*/ 568870 h 703807"/>
                <a:gd name="connsiteX15" fmla="*/ 1362075 w 5133975"/>
                <a:gd name="connsiteY15" fmla="*/ 626020 h 703807"/>
                <a:gd name="connsiteX16" fmla="*/ 1476375 w 5133975"/>
                <a:gd name="connsiteY16" fmla="*/ 521245 h 703807"/>
                <a:gd name="connsiteX17" fmla="*/ 1543050 w 5133975"/>
                <a:gd name="connsiteY17" fmla="*/ 159295 h 703807"/>
                <a:gd name="connsiteX18" fmla="*/ 1647825 w 5133975"/>
                <a:gd name="connsiteY18" fmla="*/ 92620 h 703807"/>
                <a:gd name="connsiteX19" fmla="*/ 1762125 w 5133975"/>
                <a:gd name="connsiteY19" fmla="*/ 206920 h 703807"/>
                <a:gd name="connsiteX20" fmla="*/ 1819275 w 5133975"/>
                <a:gd name="connsiteY20" fmla="*/ 587920 h 703807"/>
                <a:gd name="connsiteX21" fmla="*/ 1914525 w 5133975"/>
                <a:gd name="connsiteY21" fmla="*/ 635545 h 703807"/>
                <a:gd name="connsiteX22" fmla="*/ 2009775 w 5133975"/>
                <a:gd name="connsiteY22" fmla="*/ 530770 h 703807"/>
                <a:gd name="connsiteX23" fmla="*/ 2095500 w 5133975"/>
                <a:gd name="connsiteY23" fmla="*/ 187870 h 703807"/>
                <a:gd name="connsiteX24" fmla="*/ 2190750 w 5133975"/>
                <a:gd name="connsiteY24" fmla="*/ 83095 h 703807"/>
                <a:gd name="connsiteX25" fmla="*/ 2276475 w 5133975"/>
                <a:gd name="connsiteY25" fmla="*/ 159295 h 703807"/>
                <a:gd name="connsiteX26" fmla="*/ 2362200 w 5133975"/>
                <a:gd name="connsiteY26" fmla="*/ 559345 h 703807"/>
                <a:gd name="connsiteX27" fmla="*/ 2447925 w 5133975"/>
                <a:gd name="connsiteY27" fmla="*/ 645070 h 703807"/>
                <a:gd name="connsiteX28" fmla="*/ 2552700 w 5133975"/>
                <a:gd name="connsiteY28" fmla="*/ 511720 h 703807"/>
                <a:gd name="connsiteX29" fmla="*/ 2638425 w 5133975"/>
                <a:gd name="connsiteY29" fmla="*/ 178345 h 703807"/>
                <a:gd name="connsiteX30" fmla="*/ 2828925 w 5133975"/>
                <a:gd name="connsiteY30" fmla="*/ 159295 h 703807"/>
                <a:gd name="connsiteX31" fmla="*/ 2895600 w 5133975"/>
                <a:gd name="connsiteY31" fmla="*/ 587920 h 703807"/>
                <a:gd name="connsiteX32" fmla="*/ 3019425 w 5133975"/>
                <a:gd name="connsiteY32" fmla="*/ 645070 h 703807"/>
                <a:gd name="connsiteX33" fmla="*/ 3095625 w 5133975"/>
                <a:gd name="connsiteY33" fmla="*/ 549820 h 703807"/>
                <a:gd name="connsiteX34" fmla="*/ 3190875 w 5133975"/>
                <a:gd name="connsiteY34" fmla="*/ 140245 h 703807"/>
                <a:gd name="connsiteX35" fmla="*/ 3248025 w 5133975"/>
                <a:gd name="connsiteY35" fmla="*/ 102145 h 703807"/>
                <a:gd name="connsiteX36" fmla="*/ 3362325 w 5133975"/>
                <a:gd name="connsiteY36" fmla="*/ 159295 h 703807"/>
                <a:gd name="connsiteX37" fmla="*/ 3448050 w 5133975"/>
                <a:gd name="connsiteY37" fmla="*/ 587920 h 703807"/>
                <a:gd name="connsiteX38" fmla="*/ 3600450 w 5133975"/>
                <a:gd name="connsiteY38" fmla="*/ 616495 h 703807"/>
                <a:gd name="connsiteX39" fmla="*/ 3705225 w 5133975"/>
                <a:gd name="connsiteY39" fmla="*/ 264070 h 703807"/>
                <a:gd name="connsiteX40" fmla="*/ 3789784 w 5133975"/>
                <a:gd name="connsiteY40" fmla="*/ 78878 h 703807"/>
                <a:gd name="connsiteX41" fmla="*/ 3895725 w 5133975"/>
                <a:gd name="connsiteY41" fmla="*/ 187870 h 703807"/>
                <a:gd name="connsiteX42" fmla="*/ 3981450 w 5133975"/>
                <a:gd name="connsiteY42" fmla="*/ 559345 h 703807"/>
                <a:gd name="connsiteX43" fmla="*/ 4114800 w 5133975"/>
                <a:gd name="connsiteY43" fmla="*/ 664120 h 703807"/>
                <a:gd name="connsiteX44" fmla="*/ 4229100 w 5133975"/>
                <a:gd name="connsiteY44" fmla="*/ 321220 h 703807"/>
                <a:gd name="connsiteX45" fmla="*/ 4324350 w 5133975"/>
                <a:gd name="connsiteY45" fmla="*/ 83095 h 703807"/>
                <a:gd name="connsiteX46" fmla="*/ 4429125 w 5133975"/>
                <a:gd name="connsiteY46" fmla="*/ 206920 h 703807"/>
                <a:gd name="connsiteX47" fmla="*/ 4524375 w 5133975"/>
                <a:gd name="connsiteY47" fmla="*/ 587920 h 703807"/>
                <a:gd name="connsiteX48" fmla="*/ 4610100 w 5133975"/>
                <a:gd name="connsiteY48" fmla="*/ 597445 h 703807"/>
                <a:gd name="connsiteX49" fmla="*/ 4724400 w 5133975"/>
                <a:gd name="connsiteY49" fmla="*/ 235495 h 703807"/>
                <a:gd name="connsiteX50" fmla="*/ 4819650 w 5133975"/>
                <a:gd name="connsiteY50" fmla="*/ 111670 h 703807"/>
                <a:gd name="connsiteX51" fmla="*/ 4924425 w 5133975"/>
                <a:gd name="connsiteY51" fmla="*/ 302170 h 703807"/>
                <a:gd name="connsiteX52" fmla="*/ 5010150 w 5133975"/>
                <a:gd name="connsiteY52" fmla="*/ 626020 h 703807"/>
                <a:gd name="connsiteX53" fmla="*/ 5133975 w 5133975"/>
                <a:gd name="connsiteY53" fmla="*/ 654595 h 703807"/>
                <a:gd name="connsiteX0" fmla="*/ 0 w 5133975"/>
                <a:gd name="connsiteY0" fmla="*/ 35470 h 703807"/>
                <a:gd name="connsiteX1" fmla="*/ 114300 w 5133975"/>
                <a:gd name="connsiteY1" fmla="*/ 102145 h 703807"/>
                <a:gd name="connsiteX2" fmla="*/ 180975 w 5133975"/>
                <a:gd name="connsiteY2" fmla="*/ 511720 h 703807"/>
                <a:gd name="connsiteX3" fmla="*/ 304800 w 5133975"/>
                <a:gd name="connsiteY3" fmla="*/ 597445 h 703807"/>
                <a:gd name="connsiteX4" fmla="*/ 428625 w 5133975"/>
                <a:gd name="connsiteY4" fmla="*/ 435520 h 703807"/>
                <a:gd name="connsiteX5" fmla="*/ 495300 w 5133975"/>
                <a:gd name="connsiteY5" fmla="*/ 140245 h 703807"/>
                <a:gd name="connsiteX6" fmla="*/ 571500 w 5133975"/>
                <a:gd name="connsiteY6" fmla="*/ 64045 h 703807"/>
                <a:gd name="connsiteX7" fmla="*/ 657225 w 5133975"/>
                <a:gd name="connsiteY7" fmla="*/ 149770 h 703807"/>
                <a:gd name="connsiteX8" fmla="*/ 742950 w 5133975"/>
                <a:gd name="connsiteY8" fmla="*/ 502195 h 703807"/>
                <a:gd name="connsiteX9" fmla="*/ 828675 w 5133975"/>
                <a:gd name="connsiteY9" fmla="*/ 635545 h 703807"/>
                <a:gd name="connsiteX10" fmla="*/ 952500 w 5133975"/>
                <a:gd name="connsiteY10" fmla="*/ 511720 h 703807"/>
                <a:gd name="connsiteX11" fmla="*/ 1028700 w 5133975"/>
                <a:gd name="connsiteY11" fmla="*/ 121195 h 703807"/>
                <a:gd name="connsiteX12" fmla="*/ 1133475 w 5133975"/>
                <a:gd name="connsiteY12" fmla="*/ 73570 h 703807"/>
                <a:gd name="connsiteX13" fmla="*/ 1219200 w 5133975"/>
                <a:gd name="connsiteY13" fmla="*/ 187870 h 703807"/>
                <a:gd name="connsiteX14" fmla="*/ 1295400 w 5133975"/>
                <a:gd name="connsiteY14" fmla="*/ 568870 h 703807"/>
                <a:gd name="connsiteX15" fmla="*/ 1362075 w 5133975"/>
                <a:gd name="connsiteY15" fmla="*/ 626020 h 703807"/>
                <a:gd name="connsiteX16" fmla="*/ 1476375 w 5133975"/>
                <a:gd name="connsiteY16" fmla="*/ 521245 h 703807"/>
                <a:gd name="connsiteX17" fmla="*/ 1543050 w 5133975"/>
                <a:gd name="connsiteY17" fmla="*/ 159295 h 703807"/>
                <a:gd name="connsiteX18" fmla="*/ 1647825 w 5133975"/>
                <a:gd name="connsiteY18" fmla="*/ 92620 h 703807"/>
                <a:gd name="connsiteX19" fmla="*/ 1762125 w 5133975"/>
                <a:gd name="connsiteY19" fmla="*/ 206920 h 703807"/>
                <a:gd name="connsiteX20" fmla="*/ 1819275 w 5133975"/>
                <a:gd name="connsiteY20" fmla="*/ 587920 h 703807"/>
                <a:gd name="connsiteX21" fmla="*/ 1914525 w 5133975"/>
                <a:gd name="connsiteY21" fmla="*/ 635545 h 703807"/>
                <a:gd name="connsiteX22" fmla="*/ 2009775 w 5133975"/>
                <a:gd name="connsiteY22" fmla="*/ 530770 h 703807"/>
                <a:gd name="connsiteX23" fmla="*/ 2095500 w 5133975"/>
                <a:gd name="connsiteY23" fmla="*/ 187870 h 703807"/>
                <a:gd name="connsiteX24" fmla="*/ 2190750 w 5133975"/>
                <a:gd name="connsiteY24" fmla="*/ 83095 h 703807"/>
                <a:gd name="connsiteX25" fmla="*/ 2276475 w 5133975"/>
                <a:gd name="connsiteY25" fmla="*/ 159295 h 703807"/>
                <a:gd name="connsiteX26" fmla="*/ 2362200 w 5133975"/>
                <a:gd name="connsiteY26" fmla="*/ 559345 h 703807"/>
                <a:gd name="connsiteX27" fmla="*/ 2447925 w 5133975"/>
                <a:gd name="connsiteY27" fmla="*/ 645070 h 703807"/>
                <a:gd name="connsiteX28" fmla="*/ 2552700 w 5133975"/>
                <a:gd name="connsiteY28" fmla="*/ 511720 h 703807"/>
                <a:gd name="connsiteX29" fmla="*/ 2638425 w 5133975"/>
                <a:gd name="connsiteY29" fmla="*/ 178345 h 703807"/>
                <a:gd name="connsiteX30" fmla="*/ 2828925 w 5133975"/>
                <a:gd name="connsiteY30" fmla="*/ 159295 h 703807"/>
                <a:gd name="connsiteX31" fmla="*/ 2895600 w 5133975"/>
                <a:gd name="connsiteY31" fmla="*/ 587920 h 703807"/>
                <a:gd name="connsiteX32" fmla="*/ 3019425 w 5133975"/>
                <a:gd name="connsiteY32" fmla="*/ 645070 h 703807"/>
                <a:gd name="connsiteX33" fmla="*/ 3095625 w 5133975"/>
                <a:gd name="connsiteY33" fmla="*/ 549820 h 703807"/>
                <a:gd name="connsiteX34" fmla="*/ 3190875 w 5133975"/>
                <a:gd name="connsiteY34" fmla="*/ 140245 h 703807"/>
                <a:gd name="connsiteX35" fmla="*/ 3362325 w 5133975"/>
                <a:gd name="connsiteY35" fmla="*/ 159295 h 703807"/>
                <a:gd name="connsiteX36" fmla="*/ 3448050 w 5133975"/>
                <a:gd name="connsiteY36" fmla="*/ 587920 h 703807"/>
                <a:gd name="connsiteX37" fmla="*/ 3600450 w 5133975"/>
                <a:gd name="connsiteY37" fmla="*/ 616495 h 703807"/>
                <a:gd name="connsiteX38" fmla="*/ 3705225 w 5133975"/>
                <a:gd name="connsiteY38" fmla="*/ 264070 h 703807"/>
                <a:gd name="connsiteX39" fmla="*/ 3789784 w 5133975"/>
                <a:gd name="connsiteY39" fmla="*/ 78878 h 703807"/>
                <a:gd name="connsiteX40" fmla="*/ 3895725 w 5133975"/>
                <a:gd name="connsiteY40" fmla="*/ 187870 h 703807"/>
                <a:gd name="connsiteX41" fmla="*/ 3981450 w 5133975"/>
                <a:gd name="connsiteY41" fmla="*/ 559345 h 703807"/>
                <a:gd name="connsiteX42" fmla="*/ 4114800 w 5133975"/>
                <a:gd name="connsiteY42" fmla="*/ 664120 h 703807"/>
                <a:gd name="connsiteX43" fmla="*/ 4229100 w 5133975"/>
                <a:gd name="connsiteY43" fmla="*/ 321220 h 703807"/>
                <a:gd name="connsiteX44" fmla="*/ 4324350 w 5133975"/>
                <a:gd name="connsiteY44" fmla="*/ 83095 h 703807"/>
                <a:gd name="connsiteX45" fmla="*/ 4429125 w 5133975"/>
                <a:gd name="connsiteY45" fmla="*/ 206920 h 703807"/>
                <a:gd name="connsiteX46" fmla="*/ 4524375 w 5133975"/>
                <a:gd name="connsiteY46" fmla="*/ 587920 h 703807"/>
                <a:gd name="connsiteX47" fmla="*/ 4610100 w 5133975"/>
                <a:gd name="connsiteY47" fmla="*/ 597445 h 703807"/>
                <a:gd name="connsiteX48" fmla="*/ 4724400 w 5133975"/>
                <a:gd name="connsiteY48" fmla="*/ 235495 h 703807"/>
                <a:gd name="connsiteX49" fmla="*/ 4819650 w 5133975"/>
                <a:gd name="connsiteY49" fmla="*/ 111670 h 703807"/>
                <a:gd name="connsiteX50" fmla="*/ 4924425 w 5133975"/>
                <a:gd name="connsiteY50" fmla="*/ 302170 h 703807"/>
                <a:gd name="connsiteX51" fmla="*/ 5010150 w 5133975"/>
                <a:gd name="connsiteY51" fmla="*/ 626020 h 703807"/>
                <a:gd name="connsiteX52" fmla="*/ 5133975 w 5133975"/>
                <a:gd name="connsiteY52" fmla="*/ 654595 h 703807"/>
                <a:gd name="connsiteX0" fmla="*/ 0 w 5133975"/>
                <a:gd name="connsiteY0" fmla="*/ 35470 h 703807"/>
                <a:gd name="connsiteX1" fmla="*/ 114300 w 5133975"/>
                <a:gd name="connsiteY1" fmla="*/ 102145 h 703807"/>
                <a:gd name="connsiteX2" fmla="*/ 180975 w 5133975"/>
                <a:gd name="connsiteY2" fmla="*/ 511720 h 703807"/>
                <a:gd name="connsiteX3" fmla="*/ 304800 w 5133975"/>
                <a:gd name="connsiteY3" fmla="*/ 597445 h 703807"/>
                <a:gd name="connsiteX4" fmla="*/ 428625 w 5133975"/>
                <a:gd name="connsiteY4" fmla="*/ 435520 h 703807"/>
                <a:gd name="connsiteX5" fmla="*/ 495300 w 5133975"/>
                <a:gd name="connsiteY5" fmla="*/ 140245 h 703807"/>
                <a:gd name="connsiteX6" fmla="*/ 571500 w 5133975"/>
                <a:gd name="connsiteY6" fmla="*/ 64045 h 703807"/>
                <a:gd name="connsiteX7" fmla="*/ 657225 w 5133975"/>
                <a:gd name="connsiteY7" fmla="*/ 149770 h 703807"/>
                <a:gd name="connsiteX8" fmla="*/ 742950 w 5133975"/>
                <a:gd name="connsiteY8" fmla="*/ 502195 h 703807"/>
                <a:gd name="connsiteX9" fmla="*/ 828675 w 5133975"/>
                <a:gd name="connsiteY9" fmla="*/ 635545 h 703807"/>
                <a:gd name="connsiteX10" fmla="*/ 952500 w 5133975"/>
                <a:gd name="connsiteY10" fmla="*/ 511720 h 703807"/>
                <a:gd name="connsiteX11" fmla="*/ 1028700 w 5133975"/>
                <a:gd name="connsiteY11" fmla="*/ 121195 h 703807"/>
                <a:gd name="connsiteX12" fmla="*/ 1133475 w 5133975"/>
                <a:gd name="connsiteY12" fmla="*/ 73570 h 703807"/>
                <a:gd name="connsiteX13" fmla="*/ 1219200 w 5133975"/>
                <a:gd name="connsiteY13" fmla="*/ 187870 h 703807"/>
                <a:gd name="connsiteX14" fmla="*/ 1295400 w 5133975"/>
                <a:gd name="connsiteY14" fmla="*/ 568870 h 703807"/>
                <a:gd name="connsiteX15" fmla="*/ 1362075 w 5133975"/>
                <a:gd name="connsiteY15" fmla="*/ 626020 h 703807"/>
                <a:gd name="connsiteX16" fmla="*/ 1476375 w 5133975"/>
                <a:gd name="connsiteY16" fmla="*/ 521245 h 703807"/>
                <a:gd name="connsiteX17" fmla="*/ 1543050 w 5133975"/>
                <a:gd name="connsiteY17" fmla="*/ 159295 h 703807"/>
                <a:gd name="connsiteX18" fmla="*/ 1647825 w 5133975"/>
                <a:gd name="connsiteY18" fmla="*/ 92620 h 703807"/>
                <a:gd name="connsiteX19" fmla="*/ 1762125 w 5133975"/>
                <a:gd name="connsiteY19" fmla="*/ 206920 h 703807"/>
                <a:gd name="connsiteX20" fmla="*/ 1819275 w 5133975"/>
                <a:gd name="connsiteY20" fmla="*/ 587920 h 703807"/>
                <a:gd name="connsiteX21" fmla="*/ 1914525 w 5133975"/>
                <a:gd name="connsiteY21" fmla="*/ 635545 h 703807"/>
                <a:gd name="connsiteX22" fmla="*/ 2009775 w 5133975"/>
                <a:gd name="connsiteY22" fmla="*/ 530770 h 703807"/>
                <a:gd name="connsiteX23" fmla="*/ 2095500 w 5133975"/>
                <a:gd name="connsiteY23" fmla="*/ 187870 h 703807"/>
                <a:gd name="connsiteX24" fmla="*/ 2190750 w 5133975"/>
                <a:gd name="connsiteY24" fmla="*/ 83095 h 703807"/>
                <a:gd name="connsiteX25" fmla="*/ 2276475 w 5133975"/>
                <a:gd name="connsiteY25" fmla="*/ 159295 h 703807"/>
                <a:gd name="connsiteX26" fmla="*/ 2362200 w 5133975"/>
                <a:gd name="connsiteY26" fmla="*/ 559345 h 703807"/>
                <a:gd name="connsiteX27" fmla="*/ 2447925 w 5133975"/>
                <a:gd name="connsiteY27" fmla="*/ 645070 h 703807"/>
                <a:gd name="connsiteX28" fmla="*/ 2552700 w 5133975"/>
                <a:gd name="connsiteY28" fmla="*/ 511720 h 703807"/>
                <a:gd name="connsiteX29" fmla="*/ 2638425 w 5133975"/>
                <a:gd name="connsiteY29" fmla="*/ 178345 h 703807"/>
                <a:gd name="connsiteX30" fmla="*/ 2828925 w 5133975"/>
                <a:gd name="connsiteY30" fmla="*/ 159295 h 703807"/>
                <a:gd name="connsiteX31" fmla="*/ 2895600 w 5133975"/>
                <a:gd name="connsiteY31" fmla="*/ 587920 h 703807"/>
                <a:gd name="connsiteX32" fmla="*/ 3019425 w 5133975"/>
                <a:gd name="connsiteY32" fmla="*/ 645070 h 703807"/>
                <a:gd name="connsiteX33" fmla="*/ 3095625 w 5133975"/>
                <a:gd name="connsiteY33" fmla="*/ 549820 h 703807"/>
                <a:gd name="connsiteX34" fmla="*/ 3190875 w 5133975"/>
                <a:gd name="connsiteY34" fmla="*/ 140245 h 703807"/>
                <a:gd name="connsiteX35" fmla="*/ 3362325 w 5133975"/>
                <a:gd name="connsiteY35" fmla="*/ 159295 h 703807"/>
                <a:gd name="connsiteX36" fmla="*/ 3448050 w 5133975"/>
                <a:gd name="connsiteY36" fmla="*/ 587920 h 703807"/>
                <a:gd name="connsiteX37" fmla="*/ 3600450 w 5133975"/>
                <a:gd name="connsiteY37" fmla="*/ 616495 h 703807"/>
                <a:gd name="connsiteX38" fmla="*/ 3705225 w 5133975"/>
                <a:gd name="connsiteY38" fmla="*/ 264070 h 703807"/>
                <a:gd name="connsiteX39" fmla="*/ 3789784 w 5133975"/>
                <a:gd name="connsiteY39" fmla="*/ 78878 h 703807"/>
                <a:gd name="connsiteX40" fmla="*/ 3895725 w 5133975"/>
                <a:gd name="connsiteY40" fmla="*/ 187870 h 703807"/>
                <a:gd name="connsiteX41" fmla="*/ 3981450 w 5133975"/>
                <a:gd name="connsiteY41" fmla="*/ 559345 h 703807"/>
                <a:gd name="connsiteX42" fmla="*/ 4114800 w 5133975"/>
                <a:gd name="connsiteY42" fmla="*/ 664120 h 703807"/>
                <a:gd name="connsiteX43" fmla="*/ 4229100 w 5133975"/>
                <a:gd name="connsiteY43" fmla="*/ 321220 h 703807"/>
                <a:gd name="connsiteX44" fmla="*/ 4324350 w 5133975"/>
                <a:gd name="connsiteY44" fmla="*/ 83095 h 703807"/>
                <a:gd name="connsiteX45" fmla="*/ 4429125 w 5133975"/>
                <a:gd name="connsiteY45" fmla="*/ 206920 h 703807"/>
                <a:gd name="connsiteX46" fmla="*/ 4524375 w 5133975"/>
                <a:gd name="connsiteY46" fmla="*/ 587920 h 703807"/>
                <a:gd name="connsiteX47" fmla="*/ 4610100 w 5133975"/>
                <a:gd name="connsiteY47" fmla="*/ 597445 h 703807"/>
                <a:gd name="connsiteX48" fmla="*/ 4724400 w 5133975"/>
                <a:gd name="connsiteY48" fmla="*/ 235495 h 703807"/>
                <a:gd name="connsiteX49" fmla="*/ 4819650 w 5133975"/>
                <a:gd name="connsiteY49" fmla="*/ 111670 h 703807"/>
                <a:gd name="connsiteX50" fmla="*/ 4924425 w 5133975"/>
                <a:gd name="connsiteY50" fmla="*/ 302170 h 703807"/>
                <a:gd name="connsiteX51" fmla="*/ 5010150 w 5133975"/>
                <a:gd name="connsiteY51" fmla="*/ 626020 h 703807"/>
                <a:gd name="connsiteX52" fmla="*/ 5133975 w 5133975"/>
                <a:gd name="connsiteY52" fmla="*/ 654595 h 703807"/>
                <a:gd name="connsiteX0" fmla="*/ 0 w 5133975"/>
                <a:gd name="connsiteY0" fmla="*/ 35470 h 720195"/>
                <a:gd name="connsiteX1" fmla="*/ 114300 w 5133975"/>
                <a:gd name="connsiteY1" fmla="*/ 102145 h 720195"/>
                <a:gd name="connsiteX2" fmla="*/ 180975 w 5133975"/>
                <a:gd name="connsiteY2" fmla="*/ 511720 h 720195"/>
                <a:gd name="connsiteX3" fmla="*/ 304800 w 5133975"/>
                <a:gd name="connsiteY3" fmla="*/ 597445 h 720195"/>
                <a:gd name="connsiteX4" fmla="*/ 428625 w 5133975"/>
                <a:gd name="connsiteY4" fmla="*/ 435520 h 720195"/>
                <a:gd name="connsiteX5" fmla="*/ 495300 w 5133975"/>
                <a:gd name="connsiteY5" fmla="*/ 140245 h 720195"/>
                <a:gd name="connsiteX6" fmla="*/ 571500 w 5133975"/>
                <a:gd name="connsiteY6" fmla="*/ 64045 h 720195"/>
                <a:gd name="connsiteX7" fmla="*/ 657225 w 5133975"/>
                <a:gd name="connsiteY7" fmla="*/ 149770 h 720195"/>
                <a:gd name="connsiteX8" fmla="*/ 742950 w 5133975"/>
                <a:gd name="connsiteY8" fmla="*/ 502195 h 720195"/>
                <a:gd name="connsiteX9" fmla="*/ 828675 w 5133975"/>
                <a:gd name="connsiteY9" fmla="*/ 635545 h 720195"/>
                <a:gd name="connsiteX10" fmla="*/ 952500 w 5133975"/>
                <a:gd name="connsiteY10" fmla="*/ 511720 h 720195"/>
                <a:gd name="connsiteX11" fmla="*/ 1028700 w 5133975"/>
                <a:gd name="connsiteY11" fmla="*/ 121195 h 720195"/>
                <a:gd name="connsiteX12" fmla="*/ 1133475 w 5133975"/>
                <a:gd name="connsiteY12" fmla="*/ 73570 h 720195"/>
                <a:gd name="connsiteX13" fmla="*/ 1219200 w 5133975"/>
                <a:gd name="connsiteY13" fmla="*/ 187870 h 720195"/>
                <a:gd name="connsiteX14" fmla="*/ 1295400 w 5133975"/>
                <a:gd name="connsiteY14" fmla="*/ 568870 h 720195"/>
                <a:gd name="connsiteX15" fmla="*/ 1362075 w 5133975"/>
                <a:gd name="connsiteY15" fmla="*/ 626020 h 720195"/>
                <a:gd name="connsiteX16" fmla="*/ 1476375 w 5133975"/>
                <a:gd name="connsiteY16" fmla="*/ 521245 h 720195"/>
                <a:gd name="connsiteX17" fmla="*/ 1543050 w 5133975"/>
                <a:gd name="connsiteY17" fmla="*/ 159295 h 720195"/>
                <a:gd name="connsiteX18" fmla="*/ 1647825 w 5133975"/>
                <a:gd name="connsiteY18" fmla="*/ 92620 h 720195"/>
                <a:gd name="connsiteX19" fmla="*/ 1762125 w 5133975"/>
                <a:gd name="connsiteY19" fmla="*/ 206920 h 720195"/>
                <a:gd name="connsiteX20" fmla="*/ 1819275 w 5133975"/>
                <a:gd name="connsiteY20" fmla="*/ 587920 h 720195"/>
                <a:gd name="connsiteX21" fmla="*/ 1914525 w 5133975"/>
                <a:gd name="connsiteY21" fmla="*/ 635545 h 720195"/>
                <a:gd name="connsiteX22" fmla="*/ 2009775 w 5133975"/>
                <a:gd name="connsiteY22" fmla="*/ 530770 h 720195"/>
                <a:gd name="connsiteX23" fmla="*/ 2095500 w 5133975"/>
                <a:gd name="connsiteY23" fmla="*/ 187870 h 720195"/>
                <a:gd name="connsiteX24" fmla="*/ 2190750 w 5133975"/>
                <a:gd name="connsiteY24" fmla="*/ 83095 h 720195"/>
                <a:gd name="connsiteX25" fmla="*/ 2276475 w 5133975"/>
                <a:gd name="connsiteY25" fmla="*/ 159295 h 720195"/>
                <a:gd name="connsiteX26" fmla="*/ 2362200 w 5133975"/>
                <a:gd name="connsiteY26" fmla="*/ 559345 h 720195"/>
                <a:gd name="connsiteX27" fmla="*/ 2447925 w 5133975"/>
                <a:gd name="connsiteY27" fmla="*/ 645070 h 720195"/>
                <a:gd name="connsiteX28" fmla="*/ 2552700 w 5133975"/>
                <a:gd name="connsiteY28" fmla="*/ 511720 h 720195"/>
                <a:gd name="connsiteX29" fmla="*/ 2638425 w 5133975"/>
                <a:gd name="connsiteY29" fmla="*/ 178345 h 720195"/>
                <a:gd name="connsiteX30" fmla="*/ 2828925 w 5133975"/>
                <a:gd name="connsiteY30" fmla="*/ 159295 h 720195"/>
                <a:gd name="connsiteX31" fmla="*/ 2895600 w 5133975"/>
                <a:gd name="connsiteY31" fmla="*/ 587920 h 720195"/>
                <a:gd name="connsiteX32" fmla="*/ 3019425 w 5133975"/>
                <a:gd name="connsiteY32" fmla="*/ 645070 h 720195"/>
                <a:gd name="connsiteX33" fmla="*/ 3095625 w 5133975"/>
                <a:gd name="connsiteY33" fmla="*/ 549820 h 720195"/>
                <a:gd name="connsiteX34" fmla="*/ 3190875 w 5133975"/>
                <a:gd name="connsiteY34" fmla="*/ 140245 h 720195"/>
                <a:gd name="connsiteX35" fmla="*/ 3362325 w 5133975"/>
                <a:gd name="connsiteY35" fmla="*/ 159295 h 720195"/>
                <a:gd name="connsiteX36" fmla="*/ 3448050 w 5133975"/>
                <a:gd name="connsiteY36" fmla="*/ 587920 h 720195"/>
                <a:gd name="connsiteX37" fmla="*/ 3600450 w 5133975"/>
                <a:gd name="connsiteY37" fmla="*/ 616495 h 720195"/>
                <a:gd name="connsiteX38" fmla="*/ 3705225 w 5133975"/>
                <a:gd name="connsiteY38" fmla="*/ 264070 h 720195"/>
                <a:gd name="connsiteX39" fmla="*/ 3789784 w 5133975"/>
                <a:gd name="connsiteY39" fmla="*/ 78878 h 720195"/>
                <a:gd name="connsiteX40" fmla="*/ 3895725 w 5133975"/>
                <a:gd name="connsiteY40" fmla="*/ 187870 h 720195"/>
                <a:gd name="connsiteX41" fmla="*/ 3981450 w 5133975"/>
                <a:gd name="connsiteY41" fmla="*/ 559345 h 720195"/>
                <a:gd name="connsiteX42" fmla="*/ 4114800 w 5133975"/>
                <a:gd name="connsiteY42" fmla="*/ 664120 h 720195"/>
                <a:gd name="connsiteX43" fmla="*/ 4221832 w 5133975"/>
                <a:gd name="connsiteY43" fmla="*/ 222894 h 720195"/>
                <a:gd name="connsiteX44" fmla="*/ 4324350 w 5133975"/>
                <a:gd name="connsiteY44" fmla="*/ 83095 h 720195"/>
                <a:gd name="connsiteX45" fmla="*/ 4429125 w 5133975"/>
                <a:gd name="connsiteY45" fmla="*/ 206920 h 720195"/>
                <a:gd name="connsiteX46" fmla="*/ 4524375 w 5133975"/>
                <a:gd name="connsiteY46" fmla="*/ 587920 h 720195"/>
                <a:gd name="connsiteX47" fmla="*/ 4610100 w 5133975"/>
                <a:gd name="connsiteY47" fmla="*/ 597445 h 720195"/>
                <a:gd name="connsiteX48" fmla="*/ 4724400 w 5133975"/>
                <a:gd name="connsiteY48" fmla="*/ 235495 h 720195"/>
                <a:gd name="connsiteX49" fmla="*/ 4819650 w 5133975"/>
                <a:gd name="connsiteY49" fmla="*/ 111670 h 720195"/>
                <a:gd name="connsiteX50" fmla="*/ 4924425 w 5133975"/>
                <a:gd name="connsiteY50" fmla="*/ 302170 h 720195"/>
                <a:gd name="connsiteX51" fmla="*/ 5010150 w 5133975"/>
                <a:gd name="connsiteY51" fmla="*/ 626020 h 720195"/>
                <a:gd name="connsiteX52" fmla="*/ 5133975 w 5133975"/>
                <a:gd name="connsiteY52" fmla="*/ 654595 h 720195"/>
                <a:gd name="connsiteX0" fmla="*/ 0 w 5133975"/>
                <a:gd name="connsiteY0" fmla="*/ 35470 h 720195"/>
                <a:gd name="connsiteX1" fmla="*/ 114300 w 5133975"/>
                <a:gd name="connsiteY1" fmla="*/ 102145 h 720195"/>
                <a:gd name="connsiteX2" fmla="*/ 180975 w 5133975"/>
                <a:gd name="connsiteY2" fmla="*/ 511720 h 720195"/>
                <a:gd name="connsiteX3" fmla="*/ 304800 w 5133975"/>
                <a:gd name="connsiteY3" fmla="*/ 597445 h 720195"/>
                <a:gd name="connsiteX4" fmla="*/ 428625 w 5133975"/>
                <a:gd name="connsiteY4" fmla="*/ 435520 h 720195"/>
                <a:gd name="connsiteX5" fmla="*/ 495300 w 5133975"/>
                <a:gd name="connsiteY5" fmla="*/ 140245 h 720195"/>
                <a:gd name="connsiteX6" fmla="*/ 571500 w 5133975"/>
                <a:gd name="connsiteY6" fmla="*/ 64045 h 720195"/>
                <a:gd name="connsiteX7" fmla="*/ 657225 w 5133975"/>
                <a:gd name="connsiteY7" fmla="*/ 149770 h 720195"/>
                <a:gd name="connsiteX8" fmla="*/ 742950 w 5133975"/>
                <a:gd name="connsiteY8" fmla="*/ 502195 h 720195"/>
                <a:gd name="connsiteX9" fmla="*/ 828675 w 5133975"/>
                <a:gd name="connsiteY9" fmla="*/ 635545 h 720195"/>
                <a:gd name="connsiteX10" fmla="*/ 952500 w 5133975"/>
                <a:gd name="connsiteY10" fmla="*/ 511720 h 720195"/>
                <a:gd name="connsiteX11" fmla="*/ 1028700 w 5133975"/>
                <a:gd name="connsiteY11" fmla="*/ 121195 h 720195"/>
                <a:gd name="connsiteX12" fmla="*/ 1133475 w 5133975"/>
                <a:gd name="connsiteY12" fmla="*/ 73570 h 720195"/>
                <a:gd name="connsiteX13" fmla="*/ 1219200 w 5133975"/>
                <a:gd name="connsiteY13" fmla="*/ 187870 h 720195"/>
                <a:gd name="connsiteX14" fmla="*/ 1295400 w 5133975"/>
                <a:gd name="connsiteY14" fmla="*/ 568870 h 720195"/>
                <a:gd name="connsiteX15" fmla="*/ 1362075 w 5133975"/>
                <a:gd name="connsiteY15" fmla="*/ 626020 h 720195"/>
                <a:gd name="connsiteX16" fmla="*/ 1476375 w 5133975"/>
                <a:gd name="connsiteY16" fmla="*/ 521245 h 720195"/>
                <a:gd name="connsiteX17" fmla="*/ 1543050 w 5133975"/>
                <a:gd name="connsiteY17" fmla="*/ 159295 h 720195"/>
                <a:gd name="connsiteX18" fmla="*/ 1647825 w 5133975"/>
                <a:gd name="connsiteY18" fmla="*/ 92620 h 720195"/>
                <a:gd name="connsiteX19" fmla="*/ 1762125 w 5133975"/>
                <a:gd name="connsiteY19" fmla="*/ 206920 h 720195"/>
                <a:gd name="connsiteX20" fmla="*/ 1819275 w 5133975"/>
                <a:gd name="connsiteY20" fmla="*/ 587920 h 720195"/>
                <a:gd name="connsiteX21" fmla="*/ 1914525 w 5133975"/>
                <a:gd name="connsiteY21" fmla="*/ 635545 h 720195"/>
                <a:gd name="connsiteX22" fmla="*/ 2009775 w 5133975"/>
                <a:gd name="connsiteY22" fmla="*/ 530770 h 720195"/>
                <a:gd name="connsiteX23" fmla="*/ 2095500 w 5133975"/>
                <a:gd name="connsiteY23" fmla="*/ 187870 h 720195"/>
                <a:gd name="connsiteX24" fmla="*/ 2190750 w 5133975"/>
                <a:gd name="connsiteY24" fmla="*/ 83095 h 720195"/>
                <a:gd name="connsiteX25" fmla="*/ 2276475 w 5133975"/>
                <a:gd name="connsiteY25" fmla="*/ 159295 h 720195"/>
                <a:gd name="connsiteX26" fmla="*/ 2362200 w 5133975"/>
                <a:gd name="connsiteY26" fmla="*/ 559345 h 720195"/>
                <a:gd name="connsiteX27" fmla="*/ 2447925 w 5133975"/>
                <a:gd name="connsiteY27" fmla="*/ 645070 h 720195"/>
                <a:gd name="connsiteX28" fmla="*/ 2552700 w 5133975"/>
                <a:gd name="connsiteY28" fmla="*/ 511720 h 720195"/>
                <a:gd name="connsiteX29" fmla="*/ 2638425 w 5133975"/>
                <a:gd name="connsiteY29" fmla="*/ 178345 h 720195"/>
                <a:gd name="connsiteX30" fmla="*/ 2828925 w 5133975"/>
                <a:gd name="connsiteY30" fmla="*/ 159295 h 720195"/>
                <a:gd name="connsiteX31" fmla="*/ 2895600 w 5133975"/>
                <a:gd name="connsiteY31" fmla="*/ 587920 h 720195"/>
                <a:gd name="connsiteX32" fmla="*/ 3019425 w 5133975"/>
                <a:gd name="connsiteY32" fmla="*/ 645070 h 720195"/>
                <a:gd name="connsiteX33" fmla="*/ 3095625 w 5133975"/>
                <a:gd name="connsiteY33" fmla="*/ 549820 h 720195"/>
                <a:gd name="connsiteX34" fmla="*/ 3190875 w 5133975"/>
                <a:gd name="connsiteY34" fmla="*/ 140245 h 720195"/>
                <a:gd name="connsiteX35" fmla="*/ 3362325 w 5133975"/>
                <a:gd name="connsiteY35" fmla="*/ 159295 h 720195"/>
                <a:gd name="connsiteX36" fmla="*/ 3448050 w 5133975"/>
                <a:gd name="connsiteY36" fmla="*/ 587920 h 720195"/>
                <a:gd name="connsiteX37" fmla="*/ 3600450 w 5133975"/>
                <a:gd name="connsiteY37" fmla="*/ 616495 h 720195"/>
                <a:gd name="connsiteX38" fmla="*/ 3705225 w 5133975"/>
                <a:gd name="connsiteY38" fmla="*/ 264070 h 720195"/>
                <a:gd name="connsiteX39" fmla="*/ 3789784 w 5133975"/>
                <a:gd name="connsiteY39" fmla="*/ 78878 h 720195"/>
                <a:gd name="connsiteX40" fmla="*/ 3895725 w 5133975"/>
                <a:gd name="connsiteY40" fmla="*/ 187870 h 720195"/>
                <a:gd name="connsiteX41" fmla="*/ 3981450 w 5133975"/>
                <a:gd name="connsiteY41" fmla="*/ 559345 h 720195"/>
                <a:gd name="connsiteX42" fmla="*/ 4114800 w 5133975"/>
                <a:gd name="connsiteY42" fmla="*/ 664120 h 720195"/>
                <a:gd name="connsiteX43" fmla="*/ 4221832 w 5133975"/>
                <a:gd name="connsiteY43" fmla="*/ 222894 h 720195"/>
                <a:gd name="connsiteX44" fmla="*/ 4429125 w 5133975"/>
                <a:gd name="connsiteY44" fmla="*/ 206920 h 720195"/>
                <a:gd name="connsiteX45" fmla="*/ 4524375 w 5133975"/>
                <a:gd name="connsiteY45" fmla="*/ 587920 h 720195"/>
                <a:gd name="connsiteX46" fmla="*/ 4610100 w 5133975"/>
                <a:gd name="connsiteY46" fmla="*/ 597445 h 720195"/>
                <a:gd name="connsiteX47" fmla="*/ 4724400 w 5133975"/>
                <a:gd name="connsiteY47" fmla="*/ 235495 h 720195"/>
                <a:gd name="connsiteX48" fmla="*/ 4819650 w 5133975"/>
                <a:gd name="connsiteY48" fmla="*/ 111670 h 720195"/>
                <a:gd name="connsiteX49" fmla="*/ 4924425 w 5133975"/>
                <a:gd name="connsiteY49" fmla="*/ 302170 h 720195"/>
                <a:gd name="connsiteX50" fmla="*/ 5010150 w 5133975"/>
                <a:gd name="connsiteY50" fmla="*/ 626020 h 720195"/>
                <a:gd name="connsiteX51" fmla="*/ 5133975 w 5133975"/>
                <a:gd name="connsiteY51" fmla="*/ 654595 h 720195"/>
                <a:gd name="connsiteX0" fmla="*/ 0 w 5133975"/>
                <a:gd name="connsiteY0" fmla="*/ 35470 h 720195"/>
                <a:gd name="connsiteX1" fmla="*/ 114300 w 5133975"/>
                <a:gd name="connsiteY1" fmla="*/ 102145 h 720195"/>
                <a:gd name="connsiteX2" fmla="*/ 180975 w 5133975"/>
                <a:gd name="connsiteY2" fmla="*/ 511720 h 720195"/>
                <a:gd name="connsiteX3" fmla="*/ 304800 w 5133975"/>
                <a:gd name="connsiteY3" fmla="*/ 597445 h 720195"/>
                <a:gd name="connsiteX4" fmla="*/ 428625 w 5133975"/>
                <a:gd name="connsiteY4" fmla="*/ 435520 h 720195"/>
                <a:gd name="connsiteX5" fmla="*/ 495300 w 5133975"/>
                <a:gd name="connsiteY5" fmla="*/ 140245 h 720195"/>
                <a:gd name="connsiteX6" fmla="*/ 571500 w 5133975"/>
                <a:gd name="connsiteY6" fmla="*/ 64045 h 720195"/>
                <a:gd name="connsiteX7" fmla="*/ 657225 w 5133975"/>
                <a:gd name="connsiteY7" fmla="*/ 149770 h 720195"/>
                <a:gd name="connsiteX8" fmla="*/ 742950 w 5133975"/>
                <a:gd name="connsiteY8" fmla="*/ 502195 h 720195"/>
                <a:gd name="connsiteX9" fmla="*/ 828675 w 5133975"/>
                <a:gd name="connsiteY9" fmla="*/ 635545 h 720195"/>
                <a:gd name="connsiteX10" fmla="*/ 952500 w 5133975"/>
                <a:gd name="connsiteY10" fmla="*/ 511720 h 720195"/>
                <a:gd name="connsiteX11" fmla="*/ 1028700 w 5133975"/>
                <a:gd name="connsiteY11" fmla="*/ 121195 h 720195"/>
                <a:gd name="connsiteX12" fmla="*/ 1133475 w 5133975"/>
                <a:gd name="connsiteY12" fmla="*/ 73570 h 720195"/>
                <a:gd name="connsiteX13" fmla="*/ 1219200 w 5133975"/>
                <a:gd name="connsiteY13" fmla="*/ 187870 h 720195"/>
                <a:gd name="connsiteX14" fmla="*/ 1295400 w 5133975"/>
                <a:gd name="connsiteY14" fmla="*/ 568870 h 720195"/>
                <a:gd name="connsiteX15" fmla="*/ 1362075 w 5133975"/>
                <a:gd name="connsiteY15" fmla="*/ 626020 h 720195"/>
                <a:gd name="connsiteX16" fmla="*/ 1476375 w 5133975"/>
                <a:gd name="connsiteY16" fmla="*/ 521245 h 720195"/>
                <a:gd name="connsiteX17" fmla="*/ 1543050 w 5133975"/>
                <a:gd name="connsiteY17" fmla="*/ 159295 h 720195"/>
                <a:gd name="connsiteX18" fmla="*/ 1647825 w 5133975"/>
                <a:gd name="connsiteY18" fmla="*/ 92620 h 720195"/>
                <a:gd name="connsiteX19" fmla="*/ 1762125 w 5133975"/>
                <a:gd name="connsiteY19" fmla="*/ 206920 h 720195"/>
                <a:gd name="connsiteX20" fmla="*/ 1819275 w 5133975"/>
                <a:gd name="connsiteY20" fmla="*/ 587920 h 720195"/>
                <a:gd name="connsiteX21" fmla="*/ 1914525 w 5133975"/>
                <a:gd name="connsiteY21" fmla="*/ 635545 h 720195"/>
                <a:gd name="connsiteX22" fmla="*/ 2009775 w 5133975"/>
                <a:gd name="connsiteY22" fmla="*/ 530770 h 720195"/>
                <a:gd name="connsiteX23" fmla="*/ 2095500 w 5133975"/>
                <a:gd name="connsiteY23" fmla="*/ 187870 h 720195"/>
                <a:gd name="connsiteX24" fmla="*/ 2190750 w 5133975"/>
                <a:gd name="connsiteY24" fmla="*/ 83095 h 720195"/>
                <a:gd name="connsiteX25" fmla="*/ 2276475 w 5133975"/>
                <a:gd name="connsiteY25" fmla="*/ 159295 h 720195"/>
                <a:gd name="connsiteX26" fmla="*/ 2362200 w 5133975"/>
                <a:gd name="connsiteY26" fmla="*/ 559345 h 720195"/>
                <a:gd name="connsiteX27" fmla="*/ 2447925 w 5133975"/>
                <a:gd name="connsiteY27" fmla="*/ 645070 h 720195"/>
                <a:gd name="connsiteX28" fmla="*/ 2552700 w 5133975"/>
                <a:gd name="connsiteY28" fmla="*/ 511720 h 720195"/>
                <a:gd name="connsiteX29" fmla="*/ 2638425 w 5133975"/>
                <a:gd name="connsiteY29" fmla="*/ 178345 h 720195"/>
                <a:gd name="connsiteX30" fmla="*/ 2828925 w 5133975"/>
                <a:gd name="connsiteY30" fmla="*/ 159295 h 720195"/>
                <a:gd name="connsiteX31" fmla="*/ 2895600 w 5133975"/>
                <a:gd name="connsiteY31" fmla="*/ 587920 h 720195"/>
                <a:gd name="connsiteX32" fmla="*/ 3019425 w 5133975"/>
                <a:gd name="connsiteY32" fmla="*/ 645070 h 720195"/>
                <a:gd name="connsiteX33" fmla="*/ 3095625 w 5133975"/>
                <a:gd name="connsiteY33" fmla="*/ 549820 h 720195"/>
                <a:gd name="connsiteX34" fmla="*/ 3190875 w 5133975"/>
                <a:gd name="connsiteY34" fmla="*/ 140245 h 720195"/>
                <a:gd name="connsiteX35" fmla="*/ 3362325 w 5133975"/>
                <a:gd name="connsiteY35" fmla="*/ 159295 h 720195"/>
                <a:gd name="connsiteX36" fmla="*/ 3448050 w 5133975"/>
                <a:gd name="connsiteY36" fmla="*/ 587920 h 720195"/>
                <a:gd name="connsiteX37" fmla="*/ 3600450 w 5133975"/>
                <a:gd name="connsiteY37" fmla="*/ 616495 h 720195"/>
                <a:gd name="connsiteX38" fmla="*/ 3705225 w 5133975"/>
                <a:gd name="connsiteY38" fmla="*/ 264070 h 720195"/>
                <a:gd name="connsiteX39" fmla="*/ 3789784 w 5133975"/>
                <a:gd name="connsiteY39" fmla="*/ 78878 h 720195"/>
                <a:gd name="connsiteX40" fmla="*/ 3895725 w 5133975"/>
                <a:gd name="connsiteY40" fmla="*/ 187870 h 720195"/>
                <a:gd name="connsiteX41" fmla="*/ 3981450 w 5133975"/>
                <a:gd name="connsiteY41" fmla="*/ 559345 h 720195"/>
                <a:gd name="connsiteX42" fmla="*/ 4114800 w 5133975"/>
                <a:gd name="connsiteY42" fmla="*/ 664120 h 720195"/>
                <a:gd name="connsiteX43" fmla="*/ 4221832 w 5133975"/>
                <a:gd name="connsiteY43" fmla="*/ 222894 h 720195"/>
                <a:gd name="connsiteX44" fmla="*/ 4429125 w 5133975"/>
                <a:gd name="connsiteY44" fmla="*/ 206920 h 720195"/>
                <a:gd name="connsiteX45" fmla="*/ 4524375 w 5133975"/>
                <a:gd name="connsiteY45" fmla="*/ 587920 h 720195"/>
                <a:gd name="connsiteX46" fmla="*/ 4610100 w 5133975"/>
                <a:gd name="connsiteY46" fmla="*/ 597445 h 720195"/>
                <a:gd name="connsiteX47" fmla="*/ 4724400 w 5133975"/>
                <a:gd name="connsiteY47" fmla="*/ 235495 h 720195"/>
                <a:gd name="connsiteX48" fmla="*/ 4819650 w 5133975"/>
                <a:gd name="connsiteY48" fmla="*/ 111670 h 720195"/>
                <a:gd name="connsiteX49" fmla="*/ 4924425 w 5133975"/>
                <a:gd name="connsiteY49" fmla="*/ 302170 h 720195"/>
                <a:gd name="connsiteX50" fmla="*/ 5010150 w 5133975"/>
                <a:gd name="connsiteY50" fmla="*/ 626020 h 720195"/>
                <a:gd name="connsiteX51" fmla="*/ 5133975 w 5133975"/>
                <a:gd name="connsiteY51" fmla="*/ 654595 h 720195"/>
                <a:gd name="connsiteX0" fmla="*/ 0 w 5133975"/>
                <a:gd name="connsiteY0" fmla="*/ 35470 h 720195"/>
                <a:gd name="connsiteX1" fmla="*/ 114300 w 5133975"/>
                <a:gd name="connsiteY1" fmla="*/ 102145 h 720195"/>
                <a:gd name="connsiteX2" fmla="*/ 180975 w 5133975"/>
                <a:gd name="connsiteY2" fmla="*/ 511720 h 720195"/>
                <a:gd name="connsiteX3" fmla="*/ 304800 w 5133975"/>
                <a:gd name="connsiteY3" fmla="*/ 597445 h 720195"/>
                <a:gd name="connsiteX4" fmla="*/ 428625 w 5133975"/>
                <a:gd name="connsiteY4" fmla="*/ 435520 h 720195"/>
                <a:gd name="connsiteX5" fmla="*/ 495300 w 5133975"/>
                <a:gd name="connsiteY5" fmla="*/ 140245 h 720195"/>
                <a:gd name="connsiteX6" fmla="*/ 571500 w 5133975"/>
                <a:gd name="connsiteY6" fmla="*/ 64045 h 720195"/>
                <a:gd name="connsiteX7" fmla="*/ 657225 w 5133975"/>
                <a:gd name="connsiteY7" fmla="*/ 149770 h 720195"/>
                <a:gd name="connsiteX8" fmla="*/ 742950 w 5133975"/>
                <a:gd name="connsiteY8" fmla="*/ 502195 h 720195"/>
                <a:gd name="connsiteX9" fmla="*/ 828675 w 5133975"/>
                <a:gd name="connsiteY9" fmla="*/ 635545 h 720195"/>
                <a:gd name="connsiteX10" fmla="*/ 952500 w 5133975"/>
                <a:gd name="connsiteY10" fmla="*/ 511720 h 720195"/>
                <a:gd name="connsiteX11" fmla="*/ 1028700 w 5133975"/>
                <a:gd name="connsiteY11" fmla="*/ 121195 h 720195"/>
                <a:gd name="connsiteX12" fmla="*/ 1133475 w 5133975"/>
                <a:gd name="connsiteY12" fmla="*/ 73570 h 720195"/>
                <a:gd name="connsiteX13" fmla="*/ 1219200 w 5133975"/>
                <a:gd name="connsiteY13" fmla="*/ 187870 h 720195"/>
                <a:gd name="connsiteX14" fmla="*/ 1295400 w 5133975"/>
                <a:gd name="connsiteY14" fmla="*/ 568870 h 720195"/>
                <a:gd name="connsiteX15" fmla="*/ 1362075 w 5133975"/>
                <a:gd name="connsiteY15" fmla="*/ 626020 h 720195"/>
                <a:gd name="connsiteX16" fmla="*/ 1476375 w 5133975"/>
                <a:gd name="connsiteY16" fmla="*/ 521245 h 720195"/>
                <a:gd name="connsiteX17" fmla="*/ 1543050 w 5133975"/>
                <a:gd name="connsiteY17" fmla="*/ 159295 h 720195"/>
                <a:gd name="connsiteX18" fmla="*/ 1647825 w 5133975"/>
                <a:gd name="connsiteY18" fmla="*/ 92620 h 720195"/>
                <a:gd name="connsiteX19" fmla="*/ 1762125 w 5133975"/>
                <a:gd name="connsiteY19" fmla="*/ 206920 h 720195"/>
                <a:gd name="connsiteX20" fmla="*/ 1819275 w 5133975"/>
                <a:gd name="connsiteY20" fmla="*/ 587920 h 720195"/>
                <a:gd name="connsiteX21" fmla="*/ 1914525 w 5133975"/>
                <a:gd name="connsiteY21" fmla="*/ 635545 h 720195"/>
                <a:gd name="connsiteX22" fmla="*/ 2009775 w 5133975"/>
                <a:gd name="connsiteY22" fmla="*/ 530770 h 720195"/>
                <a:gd name="connsiteX23" fmla="*/ 2095500 w 5133975"/>
                <a:gd name="connsiteY23" fmla="*/ 187870 h 720195"/>
                <a:gd name="connsiteX24" fmla="*/ 2190750 w 5133975"/>
                <a:gd name="connsiteY24" fmla="*/ 83095 h 720195"/>
                <a:gd name="connsiteX25" fmla="*/ 2276475 w 5133975"/>
                <a:gd name="connsiteY25" fmla="*/ 159295 h 720195"/>
                <a:gd name="connsiteX26" fmla="*/ 2362200 w 5133975"/>
                <a:gd name="connsiteY26" fmla="*/ 559345 h 720195"/>
                <a:gd name="connsiteX27" fmla="*/ 2447925 w 5133975"/>
                <a:gd name="connsiteY27" fmla="*/ 645070 h 720195"/>
                <a:gd name="connsiteX28" fmla="*/ 2552700 w 5133975"/>
                <a:gd name="connsiteY28" fmla="*/ 511720 h 720195"/>
                <a:gd name="connsiteX29" fmla="*/ 2638425 w 5133975"/>
                <a:gd name="connsiteY29" fmla="*/ 178345 h 720195"/>
                <a:gd name="connsiteX30" fmla="*/ 2828925 w 5133975"/>
                <a:gd name="connsiteY30" fmla="*/ 159295 h 720195"/>
                <a:gd name="connsiteX31" fmla="*/ 2895600 w 5133975"/>
                <a:gd name="connsiteY31" fmla="*/ 587920 h 720195"/>
                <a:gd name="connsiteX32" fmla="*/ 3019425 w 5133975"/>
                <a:gd name="connsiteY32" fmla="*/ 645070 h 720195"/>
                <a:gd name="connsiteX33" fmla="*/ 3095625 w 5133975"/>
                <a:gd name="connsiteY33" fmla="*/ 549820 h 720195"/>
                <a:gd name="connsiteX34" fmla="*/ 3190875 w 5133975"/>
                <a:gd name="connsiteY34" fmla="*/ 140245 h 720195"/>
                <a:gd name="connsiteX35" fmla="*/ 3362325 w 5133975"/>
                <a:gd name="connsiteY35" fmla="*/ 159295 h 720195"/>
                <a:gd name="connsiteX36" fmla="*/ 3448050 w 5133975"/>
                <a:gd name="connsiteY36" fmla="*/ 587920 h 720195"/>
                <a:gd name="connsiteX37" fmla="*/ 3600450 w 5133975"/>
                <a:gd name="connsiteY37" fmla="*/ 616495 h 720195"/>
                <a:gd name="connsiteX38" fmla="*/ 3705225 w 5133975"/>
                <a:gd name="connsiteY38" fmla="*/ 264070 h 720195"/>
                <a:gd name="connsiteX39" fmla="*/ 3789784 w 5133975"/>
                <a:gd name="connsiteY39" fmla="*/ 78878 h 720195"/>
                <a:gd name="connsiteX40" fmla="*/ 3895725 w 5133975"/>
                <a:gd name="connsiteY40" fmla="*/ 187870 h 720195"/>
                <a:gd name="connsiteX41" fmla="*/ 3981450 w 5133975"/>
                <a:gd name="connsiteY41" fmla="*/ 559345 h 720195"/>
                <a:gd name="connsiteX42" fmla="*/ 4114800 w 5133975"/>
                <a:gd name="connsiteY42" fmla="*/ 664120 h 720195"/>
                <a:gd name="connsiteX43" fmla="*/ 4221832 w 5133975"/>
                <a:gd name="connsiteY43" fmla="*/ 222894 h 720195"/>
                <a:gd name="connsiteX44" fmla="*/ 4429125 w 5133975"/>
                <a:gd name="connsiteY44" fmla="*/ 206920 h 720195"/>
                <a:gd name="connsiteX45" fmla="*/ 4524375 w 5133975"/>
                <a:gd name="connsiteY45" fmla="*/ 587920 h 720195"/>
                <a:gd name="connsiteX46" fmla="*/ 4610100 w 5133975"/>
                <a:gd name="connsiteY46" fmla="*/ 597445 h 720195"/>
                <a:gd name="connsiteX47" fmla="*/ 4724400 w 5133975"/>
                <a:gd name="connsiteY47" fmla="*/ 235495 h 720195"/>
                <a:gd name="connsiteX48" fmla="*/ 4819650 w 5133975"/>
                <a:gd name="connsiteY48" fmla="*/ 111670 h 720195"/>
                <a:gd name="connsiteX49" fmla="*/ 4924425 w 5133975"/>
                <a:gd name="connsiteY49" fmla="*/ 302170 h 720195"/>
                <a:gd name="connsiteX50" fmla="*/ 5010150 w 5133975"/>
                <a:gd name="connsiteY50" fmla="*/ 626020 h 720195"/>
                <a:gd name="connsiteX51" fmla="*/ 5133975 w 5133975"/>
                <a:gd name="connsiteY51" fmla="*/ 654595 h 720195"/>
                <a:gd name="connsiteX0" fmla="*/ 0 w 5133975"/>
                <a:gd name="connsiteY0" fmla="*/ 35470 h 720195"/>
                <a:gd name="connsiteX1" fmla="*/ 114300 w 5133975"/>
                <a:gd name="connsiteY1" fmla="*/ 102145 h 720195"/>
                <a:gd name="connsiteX2" fmla="*/ 180975 w 5133975"/>
                <a:gd name="connsiteY2" fmla="*/ 511720 h 720195"/>
                <a:gd name="connsiteX3" fmla="*/ 304800 w 5133975"/>
                <a:gd name="connsiteY3" fmla="*/ 597445 h 720195"/>
                <a:gd name="connsiteX4" fmla="*/ 428625 w 5133975"/>
                <a:gd name="connsiteY4" fmla="*/ 435520 h 720195"/>
                <a:gd name="connsiteX5" fmla="*/ 495300 w 5133975"/>
                <a:gd name="connsiteY5" fmla="*/ 140245 h 720195"/>
                <a:gd name="connsiteX6" fmla="*/ 571500 w 5133975"/>
                <a:gd name="connsiteY6" fmla="*/ 64045 h 720195"/>
                <a:gd name="connsiteX7" fmla="*/ 657225 w 5133975"/>
                <a:gd name="connsiteY7" fmla="*/ 149770 h 720195"/>
                <a:gd name="connsiteX8" fmla="*/ 742950 w 5133975"/>
                <a:gd name="connsiteY8" fmla="*/ 502195 h 720195"/>
                <a:gd name="connsiteX9" fmla="*/ 828675 w 5133975"/>
                <a:gd name="connsiteY9" fmla="*/ 635545 h 720195"/>
                <a:gd name="connsiteX10" fmla="*/ 952500 w 5133975"/>
                <a:gd name="connsiteY10" fmla="*/ 511720 h 720195"/>
                <a:gd name="connsiteX11" fmla="*/ 1028700 w 5133975"/>
                <a:gd name="connsiteY11" fmla="*/ 121195 h 720195"/>
                <a:gd name="connsiteX12" fmla="*/ 1133475 w 5133975"/>
                <a:gd name="connsiteY12" fmla="*/ 73570 h 720195"/>
                <a:gd name="connsiteX13" fmla="*/ 1219200 w 5133975"/>
                <a:gd name="connsiteY13" fmla="*/ 187870 h 720195"/>
                <a:gd name="connsiteX14" fmla="*/ 1295400 w 5133975"/>
                <a:gd name="connsiteY14" fmla="*/ 568870 h 720195"/>
                <a:gd name="connsiteX15" fmla="*/ 1362075 w 5133975"/>
                <a:gd name="connsiteY15" fmla="*/ 626020 h 720195"/>
                <a:gd name="connsiteX16" fmla="*/ 1476375 w 5133975"/>
                <a:gd name="connsiteY16" fmla="*/ 521245 h 720195"/>
                <a:gd name="connsiteX17" fmla="*/ 1543050 w 5133975"/>
                <a:gd name="connsiteY17" fmla="*/ 159295 h 720195"/>
                <a:gd name="connsiteX18" fmla="*/ 1647825 w 5133975"/>
                <a:gd name="connsiteY18" fmla="*/ 92620 h 720195"/>
                <a:gd name="connsiteX19" fmla="*/ 1762125 w 5133975"/>
                <a:gd name="connsiteY19" fmla="*/ 206920 h 720195"/>
                <a:gd name="connsiteX20" fmla="*/ 1819275 w 5133975"/>
                <a:gd name="connsiteY20" fmla="*/ 587920 h 720195"/>
                <a:gd name="connsiteX21" fmla="*/ 1914525 w 5133975"/>
                <a:gd name="connsiteY21" fmla="*/ 635545 h 720195"/>
                <a:gd name="connsiteX22" fmla="*/ 2009775 w 5133975"/>
                <a:gd name="connsiteY22" fmla="*/ 530770 h 720195"/>
                <a:gd name="connsiteX23" fmla="*/ 2095500 w 5133975"/>
                <a:gd name="connsiteY23" fmla="*/ 187870 h 720195"/>
                <a:gd name="connsiteX24" fmla="*/ 2190750 w 5133975"/>
                <a:gd name="connsiteY24" fmla="*/ 83095 h 720195"/>
                <a:gd name="connsiteX25" fmla="*/ 2276475 w 5133975"/>
                <a:gd name="connsiteY25" fmla="*/ 159295 h 720195"/>
                <a:gd name="connsiteX26" fmla="*/ 2362200 w 5133975"/>
                <a:gd name="connsiteY26" fmla="*/ 559345 h 720195"/>
                <a:gd name="connsiteX27" fmla="*/ 2447925 w 5133975"/>
                <a:gd name="connsiteY27" fmla="*/ 645070 h 720195"/>
                <a:gd name="connsiteX28" fmla="*/ 2552700 w 5133975"/>
                <a:gd name="connsiteY28" fmla="*/ 511720 h 720195"/>
                <a:gd name="connsiteX29" fmla="*/ 2638425 w 5133975"/>
                <a:gd name="connsiteY29" fmla="*/ 178345 h 720195"/>
                <a:gd name="connsiteX30" fmla="*/ 2828925 w 5133975"/>
                <a:gd name="connsiteY30" fmla="*/ 159295 h 720195"/>
                <a:gd name="connsiteX31" fmla="*/ 2895600 w 5133975"/>
                <a:gd name="connsiteY31" fmla="*/ 587920 h 720195"/>
                <a:gd name="connsiteX32" fmla="*/ 3019425 w 5133975"/>
                <a:gd name="connsiteY32" fmla="*/ 645070 h 720195"/>
                <a:gd name="connsiteX33" fmla="*/ 3095625 w 5133975"/>
                <a:gd name="connsiteY33" fmla="*/ 549820 h 720195"/>
                <a:gd name="connsiteX34" fmla="*/ 3190875 w 5133975"/>
                <a:gd name="connsiteY34" fmla="*/ 140245 h 720195"/>
                <a:gd name="connsiteX35" fmla="*/ 3362325 w 5133975"/>
                <a:gd name="connsiteY35" fmla="*/ 159295 h 720195"/>
                <a:gd name="connsiteX36" fmla="*/ 3448050 w 5133975"/>
                <a:gd name="connsiteY36" fmla="*/ 587920 h 720195"/>
                <a:gd name="connsiteX37" fmla="*/ 3600450 w 5133975"/>
                <a:gd name="connsiteY37" fmla="*/ 616495 h 720195"/>
                <a:gd name="connsiteX38" fmla="*/ 3705225 w 5133975"/>
                <a:gd name="connsiteY38" fmla="*/ 264070 h 720195"/>
                <a:gd name="connsiteX39" fmla="*/ 3789784 w 5133975"/>
                <a:gd name="connsiteY39" fmla="*/ 78878 h 720195"/>
                <a:gd name="connsiteX40" fmla="*/ 3895725 w 5133975"/>
                <a:gd name="connsiteY40" fmla="*/ 187870 h 720195"/>
                <a:gd name="connsiteX41" fmla="*/ 3981450 w 5133975"/>
                <a:gd name="connsiteY41" fmla="*/ 559345 h 720195"/>
                <a:gd name="connsiteX42" fmla="*/ 4114800 w 5133975"/>
                <a:gd name="connsiteY42" fmla="*/ 664120 h 720195"/>
                <a:gd name="connsiteX43" fmla="*/ 4221832 w 5133975"/>
                <a:gd name="connsiteY43" fmla="*/ 222894 h 720195"/>
                <a:gd name="connsiteX44" fmla="*/ 4429125 w 5133975"/>
                <a:gd name="connsiteY44" fmla="*/ 206920 h 720195"/>
                <a:gd name="connsiteX45" fmla="*/ 4524375 w 5133975"/>
                <a:gd name="connsiteY45" fmla="*/ 587920 h 720195"/>
                <a:gd name="connsiteX46" fmla="*/ 4610100 w 5133975"/>
                <a:gd name="connsiteY46" fmla="*/ 597445 h 720195"/>
                <a:gd name="connsiteX47" fmla="*/ 4724400 w 5133975"/>
                <a:gd name="connsiteY47" fmla="*/ 235495 h 720195"/>
                <a:gd name="connsiteX48" fmla="*/ 4819650 w 5133975"/>
                <a:gd name="connsiteY48" fmla="*/ 111670 h 720195"/>
                <a:gd name="connsiteX49" fmla="*/ 4924425 w 5133975"/>
                <a:gd name="connsiteY49" fmla="*/ 302170 h 720195"/>
                <a:gd name="connsiteX50" fmla="*/ 5010150 w 5133975"/>
                <a:gd name="connsiteY50" fmla="*/ 626020 h 720195"/>
                <a:gd name="connsiteX51" fmla="*/ 5133975 w 5133975"/>
                <a:gd name="connsiteY51" fmla="*/ 654595 h 720195"/>
                <a:gd name="connsiteX0" fmla="*/ 0 w 5133975"/>
                <a:gd name="connsiteY0" fmla="*/ 35470 h 720195"/>
                <a:gd name="connsiteX1" fmla="*/ 114300 w 5133975"/>
                <a:gd name="connsiteY1" fmla="*/ 102145 h 720195"/>
                <a:gd name="connsiteX2" fmla="*/ 180975 w 5133975"/>
                <a:gd name="connsiteY2" fmla="*/ 511720 h 720195"/>
                <a:gd name="connsiteX3" fmla="*/ 304800 w 5133975"/>
                <a:gd name="connsiteY3" fmla="*/ 597445 h 720195"/>
                <a:gd name="connsiteX4" fmla="*/ 428625 w 5133975"/>
                <a:gd name="connsiteY4" fmla="*/ 435520 h 720195"/>
                <a:gd name="connsiteX5" fmla="*/ 495300 w 5133975"/>
                <a:gd name="connsiteY5" fmla="*/ 140245 h 720195"/>
                <a:gd name="connsiteX6" fmla="*/ 571500 w 5133975"/>
                <a:gd name="connsiteY6" fmla="*/ 64045 h 720195"/>
                <a:gd name="connsiteX7" fmla="*/ 657225 w 5133975"/>
                <a:gd name="connsiteY7" fmla="*/ 149770 h 720195"/>
                <a:gd name="connsiteX8" fmla="*/ 742950 w 5133975"/>
                <a:gd name="connsiteY8" fmla="*/ 502195 h 720195"/>
                <a:gd name="connsiteX9" fmla="*/ 828675 w 5133975"/>
                <a:gd name="connsiteY9" fmla="*/ 635545 h 720195"/>
                <a:gd name="connsiteX10" fmla="*/ 952500 w 5133975"/>
                <a:gd name="connsiteY10" fmla="*/ 511720 h 720195"/>
                <a:gd name="connsiteX11" fmla="*/ 1028700 w 5133975"/>
                <a:gd name="connsiteY11" fmla="*/ 121195 h 720195"/>
                <a:gd name="connsiteX12" fmla="*/ 1133475 w 5133975"/>
                <a:gd name="connsiteY12" fmla="*/ 73570 h 720195"/>
                <a:gd name="connsiteX13" fmla="*/ 1219200 w 5133975"/>
                <a:gd name="connsiteY13" fmla="*/ 187870 h 720195"/>
                <a:gd name="connsiteX14" fmla="*/ 1295400 w 5133975"/>
                <a:gd name="connsiteY14" fmla="*/ 568870 h 720195"/>
                <a:gd name="connsiteX15" fmla="*/ 1362075 w 5133975"/>
                <a:gd name="connsiteY15" fmla="*/ 626020 h 720195"/>
                <a:gd name="connsiteX16" fmla="*/ 1476375 w 5133975"/>
                <a:gd name="connsiteY16" fmla="*/ 521245 h 720195"/>
                <a:gd name="connsiteX17" fmla="*/ 1543050 w 5133975"/>
                <a:gd name="connsiteY17" fmla="*/ 159295 h 720195"/>
                <a:gd name="connsiteX18" fmla="*/ 1647825 w 5133975"/>
                <a:gd name="connsiteY18" fmla="*/ 92620 h 720195"/>
                <a:gd name="connsiteX19" fmla="*/ 1762125 w 5133975"/>
                <a:gd name="connsiteY19" fmla="*/ 206920 h 720195"/>
                <a:gd name="connsiteX20" fmla="*/ 1819275 w 5133975"/>
                <a:gd name="connsiteY20" fmla="*/ 587920 h 720195"/>
                <a:gd name="connsiteX21" fmla="*/ 1914525 w 5133975"/>
                <a:gd name="connsiteY21" fmla="*/ 635545 h 720195"/>
                <a:gd name="connsiteX22" fmla="*/ 2009775 w 5133975"/>
                <a:gd name="connsiteY22" fmla="*/ 530770 h 720195"/>
                <a:gd name="connsiteX23" fmla="*/ 2061592 w 5133975"/>
                <a:gd name="connsiteY23" fmla="*/ 150886 h 720195"/>
                <a:gd name="connsiteX24" fmla="*/ 2190750 w 5133975"/>
                <a:gd name="connsiteY24" fmla="*/ 83095 h 720195"/>
                <a:gd name="connsiteX25" fmla="*/ 2276475 w 5133975"/>
                <a:gd name="connsiteY25" fmla="*/ 159295 h 720195"/>
                <a:gd name="connsiteX26" fmla="*/ 2362200 w 5133975"/>
                <a:gd name="connsiteY26" fmla="*/ 559345 h 720195"/>
                <a:gd name="connsiteX27" fmla="*/ 2447925 w 5133975"/>
                <a:gd name="connsiteY27" fmla="*/ 645070 h 720195"/>
                <a:gd name="connsiteX28" fmla="*/ 2552700 w 5133975"/>
                <a:gd name="connsiteY28" fmla="*/ 511720 h 720195"/>
                <a:gd name="connsiteX29" fmla="*/ 2638425 w 5133975"/>
                <a:gd name="connsiteY29" fmla="*/ 178345 h 720195"/>
                <a:gd name="connsiteX30" fmla="*/ 2828925 w 5133975"/>
                <a:gd name="connsiteY30" fmla="*/ 159295 h 720195"/>
                <a:gd name="connsiteX31" fmla="*/ 2895600 w 5133975"/>
                <a:gd name="connsiteY31" fmla="*/ 587920 h 720195"/>
                <a:gd name="connsiteX32" fmla="*/ 3019425 w 5133975"/>
                <a:gd name="connsiteY32" fmla="*/ 645070 h 720195"/>
                <a:gd name="connsiteX33" fmla="*/ 3095625 w 5133975"/>
                <a:gd name="connsiteY33" fmla="*/ 549820 h 720195"/>
                <a:gd name="connsiteX34" fmla="*/ 3190875 w 5133975"/>
                <a:gd name="connsiteY34" fmla="*/ 140245 h 720195"/>
                <a:gd name="connsiteX35" fmla="*/ 3362325 w 5133975"/>
                <a:gd name="connsiteY35" fmla="*/ 159295 h 720195"/>
                <a:gd name="connsiteX36" fmla="*/ 3448050 w 5133975"/>
                <a:gd name="connsiteY36" fmla="*/ 587920 h 720195"/>
                <a:gd name="connsiteX37" fmla="*/ 3600450 w 5133975"/>
                <a:gd name="connsiteY37" fmla="*/ 616495 h 720195"/>
                <a:gd name="connsiteX38" fmla="*/ 3705225 w 5133975"/>
                <a:gd name="connsiteY38" fmla="*/ 264070 h 720195"/>
                <a:gd name="connsiteX39" fmla="*/ 3789784 w 5133975"/>
                <a:gd name="connsiteY39" fmla="*/ 78878 h 720195"/>
                <a:gd name="connsiteX40" fmla="*/ 3895725 w 5133975"/>
                <a:gd name="connsiteY40" fmla="*/ 187870 h 720195"/>
                <a:gd name="connsiteX41" fmla="*/ 3981450 w 5133975"/>
                <a:gd name="connsiteY41" fmla="*/ 559345 h 720195"/>
                <a:gd name="connsiteX42" fmla="*/ 4114800 w 5133975"/>
                <a:gd name="connsiteY42" fmla="*/ 664120 h 720195"/>
                <a:gd name="connsiteX43" fmla="*/ 4221832 w 5133975"/>
                <a:gd name="connsiteY43" fmla="*/ 222894 h 720195"/>
                <a:gd name="connsiteX44" fmla="*/ 4429125 w 5133975"/>
                <a:gd name="connsiteY44" fmla="*/ 206920 h 720195"/>
                <a:gd name="connsiteX45" fmla="*/ 4524375 w 5133975"/>
                <a:gd name="connsiteY45" fmla="*/ 587920 h 720195"/>
                <a:gd name="connsiteX46" fmla="*/ 4610100 w 5133975"/>
                <a:gd name="connsiteY46" fmla="*/ 597445 h 720195"/>
                <a:gd name="connsiteX47" fmla="*/ 4724400 w 5133975"/>
                <a:gd name="connsiteY47" fmla="*/ 235495 h 720195"/>
                <a:gd name="connsiteX48" fmla="*/ 4819650 w 5133975"/>
                <a:gd name="connsiteY48" fmla="*/ 111670 h 720195"/>
                <a:gd name="connsiteX49" fmla="*/ 4924425 w 5133975"/>
                <a:gd name="connsiteY49" fmla="*/ 302170 h 720195"/>
                <a:gd name="connsiteX50" fmla="*/ 5010150 w 5133975"/>
                <a:gd name="connsiteY50" fmla="*/ 626020 h 720195"/>
                <a:gd name="connsiteX51" fmla="*/ 5133975 w 5133975"/>
                <a:gd name="connsiteY51" fmla="*/ 654595 h 720195"/>
                <a:gd name="connsiteX0" fmla="*/ 0 w 5133975"/>
                <a:gd name="connsiteY0" fmla="*/ 35470 h 720195"/>
                <a:gd name="connsiteX1" fmla="*/ 114300 w 5133975"/>
                <a:gd name="connsiteY1" fmla="*/ 102145 h 720195"/>
                <a:gd name="connsiteX2" fmla="*/ 180975 w 5133975"/>
                <a:gd name="connsiteY2" fmla="*/ 511720 h 720195"/>
                <a:gd name="connsiteX3" fmla="*/ 304800 w 5133975"/>
                <a:gd name="connsiteY3" fmla="*/ 597445 h 720195"/>
                <a:gd name="connsiteX4" fmla="*/ 428625 w 5133975"/>
                <a:gd name="connsiteY4" fmla="*/ 435520 h 720195"/>
                <a:gd name="connsiteX5" fmla="*/ 495300 w 5133975"/>
                <a:gd name="connsiteY5" fmla="*/ 140245 h 720195"/>
                <a:gd name="connsiteX6" fmla="*/ 571500 w 5133975"/>
                <a:gd name="connsiteY6" fmla="*/ 64045 h 720195"/>
                <a:gd name="connsiteX7" fmla="*/ 657225 w 5133975"/>
                <a:gd name="connsiteY7" fmla="*/ 149770 h 720195"/>
                <a:gd name="connsiteX8" fmla="*/ 742950 w 5133975"/>
                <a:gd name="connsiteY8" fmla="*/ 502195 h 720195"/>
                <a:gd name="connsiteX9" fmla="*/ 828675 w 5133975"/>
                <a:gd name="connsiteY9" fmla="*/ 635545 h 720195"/>
                <a:gd name="connsiteX10" fmla="*/ 952500 w 5133975"/>
                <a:gd name="connsiteY10" fmla="*/ 511720 h 720195"/>
                <a:gd name="connsiteX11" fmla="*/ 1028700 w 5133975"/>
                <a:gd name="connsiteY11" fmla="*/ 121195 h 720195"/>
                <a:gd name="connsiteX12" fmla="*/ 1133475 w 5133975"/>
                <a:gd name="connsiteY12" fmla="*/ 73570 h 720195"/>
                <a:gd name="connsiteX13" fmla="*/ 1219200 w 5133975"/>
                <a:gd name="connsiteY13" fmla="*/ 187870 h 720195"/>
                <a:gd name="connsiteX14" fmla="*/ 1295400 w 5133975"/>
                <a:gd name="connsiteY14" fmla="*/ 568870 h 720195"/>
                <a:gd name="connsiteX15" fmla="*/ 1362075 w 5133975"/>
                <a:gd name="connsiteY15" fmla="*/ 626020 h 720195"/>
                <a:gd name="connsiteX16" fmla="*/ 1476375 w 5133975"/>
                <a:gd name="connsiteY16" fmla="*/ 521245 h 720195"/>
                <a:gd name="connsiteX17" fmla="*/ 1543050 w 5133975"/>
                <a:gd name="connsiteY17" fmla="*/ 159295 h 720195"/>
                <a:gd name="connsiteX18" fmla="*/ 1647825 w 5133975"/>
                <a:gd name="connsiteY18" fmla="*/ 92620 h 720195"/>
                <a:gd name="connsiteX19" fmla="*/ 1762125 w 5133975"/>
                <a:gd name="connsiteY19" fmla="*/ 206920 h 720195"/>
                <a:gd name="connsiteX20" fmla="*/ 1819275 w 5133975"/>
                <a:gd name="connsiteY20" fmla="*/ 587920 h 720195"/>
                <a:gd name="connsiteX21" fmla="*/ 1914525 w 5133975"/>
                <a:gd name="connsiteY21" fmla="*/ 635545 h 720195"/>
                <a:gd name="connsiteX22" fmla="*/ 2009775 w 5133975"/>
                <a:gd name="connsiteY22" fmla="*/ 530770 h 720195"/>
                <a:gd name="connsiteX23" fmla="*/ 2061592 w 5133975"/>
                <a:gd name="connsiteY23" fmla="*/ 150886 h 720195"/>
                <a:gd name="connsiteX24" fmla="*/ 2276475 w 5133975"/>
                <a:gd name="connsiteY24" fmla="*/ 159295 h 720195"/>
                <a:gd name="connsiteX25" fmla="*/ 2362200 w 5133975"/>
                <a:gd name="connsiteY25" fmla="*/ 559345 h 720195"/>
                <a:gd name="connsiteX26" fmla="*/ 2447925 w 5133975"/>
                <a:gd name="connsiteY26" fmla="*/ 645070 h 720195"/>
                <a:gd name="connsiteX27" fmla="*/ 2552700 w 5133975"/>
                <a:gd name="connsiteY27" fmla="*/ 511720 h 720195"/>
                <a:gd name="connsiteX28" fmla="*/ 2638425 w 5133975"/>
                <a:gd name="connsiteY28" fmla="*/ 178345 h 720195"/>
                <a:gd name="connsiteX29" fmla="*/ 2828925 w 5133975"/>
                <a:gd name="connsiteY29" fmla="*/ 159295 h 720195"/>
                <a:gd name="connsiteX30" fmla="*/ 2895600 w 5133975"/>
                <a:gd name="connsiteY30" fmla="*/ 587920 h 720195"/>
                <a:gd name="connsiteX31" fmla="*/ 3019425 w 5133975"/>
                <a:gd name="connsiteY31" fmla="*/ 645070 h 720195"/>
                <a:gd name="connsiteX32" fmla="*/ 3095625 w 5133975"/>
                <a:gd name="connsiteY32" fmla="*/ 549820 h 720195"/>
                <a:gd name="connsiteX33" fmla="*/ 3190875 w 5133975"/>
                <a:gd name="connsiteY33" fmla="*/ 140245 h 720195"/>
                <a:gd name="connsiteX34" fmla="*/ 3362325 w 5133975"/>
                <a:gd name="connsiteY34" fmla="*/ 159295 h 720195"/>
                <a:gd name="connsiteX35" fmla="*/ 3448050 w 5133975"/>
                <a:gd name="connsiteY35" fmla="*/ 587920 h 720195"/>
                <a:gd name="connsiteX36" fmla="*/ 3600450 w 5133975"/>
                <a:gd name="connsiteY36" fmla="*/ 616495 h 720195"/>
                <a:gd name="connsiteX37" fmla="*/ 3705225 w 5133975"/>
                <a:gd name="connsiteY37" fmla="*/ 264070 h 720195"/>
                <a:gd name="connsiteX38" fmla="*/ 3789784 w 5133975"/>
                <a:gd name="connsiteY38" fmla="*/ 78878 h 720195"/>
                <a:gd name="connsiteX39" fmla="*/ 3895725 w 5133975"/>
                <a:gd name="connsiteY39" fmla="*/ 187870 h 720195"/>
                <a:gd name="connsiteX40" fmla="*/ 3981450 w 5133975"/>
                <a:gd name="connsiteY40" fmla="*/ 559345 h 720195"/>
                <a:gd name="connsiteX41" fmla="*/ 4114800 w 5133975"/>
                <a:gd name="connsiteY41" fmla="*/ 664120 h 720195"/>
                <a:gd name="connsiteX42" fmla="*/ 4221832 w 5133975"/>
                <a:gd name="connsiteY42" fmla="*/ 222894 h 720195"/>
                <a:gd name="connsiteX43" fmla="*/ 4429125 w 5133975"/>
                <a:gd name="connsiteY43" fmla="*/ 206920 h 720195"/>
                <a:gd name="connsiteX44" fmla="*/ 4524375 w 5133975"/>
                <a:gd name="connsiteY44" fmla="*/ 587920 h 720195"/>
                <a:gd name="connsiteX45" fmla="*/ 4610100 w 5133975"/>
                <a:gd name="connsiteY45" fmla="*/ 597445 h 720195"/>
                <a:gd name="connsiteX46" fmla="*/ 4724400 w 5133975"/>
                <a:gd name="connsiteY46" fmla="*/ 235495 h 720195"/>
                <a:gd name="connsiteX47" fmla="*/ 4819650 w 5133975"/>
                <a:gd name="connsiteY47" fmla="*/ 111670 h 720195"/>
                <a:gd name="connsiteX48" fmla="*/ 4924425 w 5133975"/>
                <a:gd name="connsiteY48" fmla="*/ 302170 h 720195"/>
                <a:gd name="connsiteX49" fmla="*/ 5010150 w 5133975"/>
                <a:gd name="connsiteY49" fmla="*/ 626020 h 720195"/>
                <a:gd name="connsiteX50" fmla="*/ 5133975 w 5133975"/>
                <a:gd name="connsiteY50" fmla="*/ 654595 h 720195"/>
                <a:gd name="connsiteX0" fmla="*/ 0 w 5133975"/>
                <a:gd name="connsiteY0" fmla="*/ 35470 h 720195"/>
                <a:gd name="connsiteX1" fmla="*/ 114300 w 5133975"/>
                <a:gd name="connsiteY1" fmla="*/ 102145 h 720195"/>
                <a:gd name="connsiteX2" fmla="*/ 180975 w 5133975"/>
                <a:gd name="connsiteY2" fmla="*/ 511720 h 720195"/>
                <a:gd name="connsiteX3" fmla="*/ 304800 w 5133975"/>
                <a:gd name="connsiteY3" fmla="*/ 597445 h 720195"/>
                <a:gd name="connsiteX4" fmla="*/ 428625 w 5133975"/>
                <a:gd name="connsiteY4" fmla="*/ 435520 h 720195"/>
                <a:gd name="connsiteX5" fmla="*/ 495300 w 5133975"/>
                <a:gd name="connsiteY5" fmla="*/ 140245 h 720195"/>
                <a:gd name="connsiteX6" fmla="*/ 571500 w 5133975"/>
                <a:gd name="connsiteY6" fmla="*/ 64045 h 720195"/>
                <a:gd name="connsiteX7" fmla="*/ 657225 w 5133975"/>
                <a:gd name="connsiteY7" fmla="*/ 149770 h 720195"/>
                <a:gd name="connsiteX8" fmla="*/ 742950 w 5133975"/>
                <a:gd name="connsiteY8" fmla="*/ 502195 h 720195"/>
                <a:gd name="connsiteX9" fmla="*/ 828675 w 5133975"/>
                <a:gd name="connsiteY9" fmla="*/ 635545 h 720195"/>
                <a:gd name="connsiteX10" fmla="*/ 952500 w 5133975"/>
                <a:gd name="connsiteY10" fmla="*/ 511720 h 720195"/>
                <a:gd name="connsiteX11" fmla="*/ 1028700 w 5133975"/>
                <a:gd name="connsiteY11" fmla="*/ 121195 h 720195"/>
                <a:gd name="connsiteX12" fmla="*/ 1133475 w 5133975"/>
                <a:gd name="connsiteY12" fmla="*/ 73570 h 720195"/>
                <a:gd name="connsiteX13" fmla="*/ 1219200 w 5133975"/>
                <a:gd name="connsiteY13" fmla="*/ 187870 h 720195"/>
                <a:gd name="connsiteX14" fmla="*/ 1295400 w 5133975"/>
                <a:gd name="connsiteY14" fmla="*/ 568870 h 720195"/>
                <a:gd name="connsiteX15" fmla="*/ 1362075 w 5133975"/>
                <a:gd name="connsiteY15" fmla="*/ 626020 h 720195"/>
                <a:gd name="connsiteX16" fmla="*/ 1476375 w 5133975"/>
                <a:gd name="connsiteY16" fmla="*/ 521245 h 720195"/>
                <a:gd name="connsiteX17" fmla="*/ 1543050 w 5133975"/>
                <a:gd name="connsiteY17" fmla="*/ 159295 h 720195"/>
                <a:gd name="connsiteX18" fmla="*/ 1647825 w 5133975"/>
                <a:gd name="connsiteY18" fmla="*/ 92620 h 720195"/>
                <a:gd name="connsiteX19" fmla="*/ 1762125 w 5133975"/>
                <a:gd name="connsiteY19" fmla="*/ 206920 h 720195"/>
                <a:gd name="connsiteX20" fmla="*/ 1819275 w 5133975"/>
                <a:gd name="connsiteY20" fmla="*/ 587920 h 720195"/>
                <a:gd name="connsiteX21" fmla="*/ 1914525 w 5133975"/>
                <a:gd name="connsiteY21" fmla="*/ 635545 h 720195"/>
                <a:gd name="connsiteX22" fmla="*/ 2009775 w 5133975"/>
                <a:gd name="connsiteY22" fmla="*/ 530770 h 720195"/>
                <a:gd name="connsiteX23" fmla="*/ 2061592 w 5133975"/>
                <a:gd name="connsiteY23" fmla="*/ 150886 h 720195"/>
                <a:gd name="connsiteX24" fmla="*/ 2276475 w 5133975"/>
                <a:gd name="connsiteY24" fmla="*/ 159295 h 720195"/>
                <a:gd name="connsiteX25" fmla="*/ 2362200 w 5133975"/>
                <a:gd name="connsiteY25" fmla="*/ 559345 h 720195"/>
                <a:gd name="connsiteX26" fmla="*/ 2447925 w 5133975"/>
                <a:gd name="connsiteY26" fmla="*/ 645070 h 720195"/>
                <a:gd name="connsiteX27" fmla="*/ 2552700 w 5133975"/>
                <a:gd name="connsiteY27" fmla="*/ 511720 h 720195"/>
                <a:gd name="connsiteX28" fmla="*/ 2638425 w 5133975"/>
                <a:gd name="connsiteY28" fmla="*/ 178345 h 720195"/>
                <a:gd name="connsiteX29" fmla="*/ 2828925 w 5133975"/>
                <a:gd name="connsiteY29" fmla="*/ 159295 h 720195"/>
                <a:gd name="connsiteX30" fmla="*/ 2895600 w 5133975"/>
                <a:gd name="connsiteY30" fmla="*/ 587920 h 720195"/>
                <a:gd name="connsiteX31" fmla="*/ 3019425 w 5133975"/>
                <a:gd name="connsiteY31" fmla="*/ 645070 h 720195"/>
                <a:gd name="connsiteX32" fmla="*/ 3095625 w 5133975"/>
                <a:gd name="connsiteY32" fmla="*/ 549820 h 720195"/>
                <a:gd name="connsiteX33" fmla="*/ 3190875 w 5133975"/>
                <a:gd name="connsiteY33" fmla="*/ 140245 h 720195"/>
                <a:gd name="connsiteX34" fmla="*/ 3362325 w 5133975"/>
                <a:gd name="connsiteY34" fmla="*/ 159295 h 720195"/>
                <a:gd name="connsiteX35" fmla="*/ 3448050 w 5133975"/>
                <a:gd name="connsiteY35" fmla="*/ 587920 h 720195"/>
                <a:gd name="connsiteX36" fmla="*/ 3600450 w 5133975"/>
                <a:gd name="connsiteY36" fmla="*/ 616495 h 720195"/>
                <a:gd name="connsiteX37" fmla="*/ 3705225 w 5133975"/>
                <a:gd name="connsiteY37" fmla="*/ 264070 h 720195"/>
                <a:gd name="connsiteX38" fmla="*/ 3789784 w 5133975"/>
                <a:gd name="connsiteY38" fmla="*/ 78878 h 720195"/>
                <a:gd name="connsiteX39" fmla="*/ 3895725 w 5133975"/>
                <a:gd name="connsiteY39" fmla="*/ 187870 h 720195"/>
                <a:gd name="connsiteX40" fmla="*/ 3981450 w 5133975"/>
                <a:gd name="connsiteY40" fmla="*/ 559345 h 720195"/>
                <a:gd name="connsiteX41" fmla="*/ 4114800 w 5133975"/>
                <a:gd name="connsiteY41" fmla="*/ 664120 h 720195"/>
                <a:gd name="connsiteX42" fmla="*/ 4221832 w 5133975"/>
                <a:gd name="connsiteY42" fmla="*/ 222894 h 720195"/>
                <a:gd name="connsiteX43" fmla="*/ 4429125 w 5133975"/>
                <a:gd name="connsiteY43" fmla="*/ 206920 h 720195"/>
                <a:gd name="connsiteX44" fmla="*/ 4524375 w 5133975"/>
                <a:gd name="connsiteY44" fmla="*/ 587920 h 720195"/>
                <a:gd name="connsiteX45" fmla="*/ 4610100 w 5133975"/>
                <a:gd name="connsiteY45" fmla="*/ 597445 h 720195"/>
                <a:gd name="connsiteX46" fmla="*/ 4724400 w 5133975"/>
                <a:gd name="connsiteY46" fmla="*/ 235495 h 720195"/>
                <a:gd name="connsiteX47" fmla="*/ 4819650 w 5133975"/>
                <a:gd name="connsiteY47" fmla="*/ 111670 h 720195"/>
                <a:gd name="connsiteX48" fmla="*/ 4924425 w 5133975"/>
                <a:gd name="connsiteY48" fmla="*/ 302170 h 720195"/>
                <a:gd name="connsiteX49" fmla="*/ 5010150 w 5133975"/>
                <a:gd name="connsiteY49" fmla="*/ 626020 h 720195"/>
                <a:gd name="connsiteX50" fmla="*/ 5133975 w 5133975"/>
                <a:gd name="connsiteY50" fmla="*/ 654595 h 720195"/>
                <a:gd name="connsiteX0" fmla="*/ 0 w 5133975"/>
                <a:gd name="connsiteY0" fmla="*/ 35470 h 720195"/>
                <a:gd name="connsiteX1" fmla="*/ 114300 w 5133975"/>
                <a:gd name="connsiteY1" fmla="*/ 102145 h 720195"/>
                <a:gd name="connsiteX2" fmla="*/ 180975 w 5133975"/>
                <a:gd name="connsiteY2" fmla="*/ 511720 h 720195"/>
                <a:gd name="connsiteX3" fmla="*/ 304800 w 5133975"/>
                <a:gd name="connsiteY3" fmla="*/ 597445 h 720195"/>
                <a:gd name="connsiteX4" fmla="*/ 428625 w 5133975"/>
                <a:gd name="connsiteY4" fmla="*/ 435520 h 720195"/>
                <a:gd name="connsiteX5" fmla="*/ 495300 w 5133975"/>
                <a:gd name="connsiteY5" fmla="*/ 140245 h 720195"/>
                <a:gd name="connsiteX6" fmla="*/ 571500 w 5133975"/>
                <a:gd name="connsiteY6" fmla="*/ 64045 h 720195"/>
                <a:gd name="connsiteX7" fmla="*/ 657225 w 5133975"/>
                <a:gd name="connsiteY7" fmla="*/ 149770 h 720195"/>
                <a:gd name="connsiteX8" fmla="*/ 742950 w 5133975"/>
                <a:gd name="connsiteY8" fmla="*/ 502195 h 720195"/>
                <a:gd name="connsiteX9" fmla="*/ 828675 w 5133975"/>
                <a:gd name="connsiteY9" fmla="*/ 635545 h 720195"/>
                <a:gd name="connsiteX10" fmla="*/ 952500 w 5133975"/>
                <a:gd name="connsiteY10" fmla="*/ 511720 h 720195"/>
                <a:gd name="connsiteX11" fmla="*/ 1028700 w 5133975"/>
                <a:gd name="connsiteY11" fmla="*/ 121195 h 720195"/>
                <a:gd name="connsiteX12" fmla="*/ 1133475 w 5133975"/>
                <a:gd name="connsiteY12" fmla="*/ 73570 h 720195"/>
                <a:gd name="connsiteX13" fmla="*/ 1219200 w 5133975"/>
                <a:gd name="connsiteY13" fmla="*/ 187870 h 720195"/>
                <a:gd name="connsiteX14" fmla="*/ 1295400 w 5133975"/>
                <a:gd name="connsiteY14" fmla="*/ 568870 h 720195"/>
                <a:gd name="connsiteX15" fmla="*/ 1362075 w 5133975"/>
                <a:gd name="connsiteY15" fmla="*/ 626020 h 720195"/>
                <a:gd name="connsiteX16" fmla="*/ 1476375 w 5133975"/>
                <a:gd name="connsiteY16" fmla="*/ 521245 h 720195"/>
                <a:gd name="connsiteX17" fmla="*/ 1543050 w 5133975"/>
                <a:gd name="connsiteY17" fmla="*/ 159295 h 720195"/>
                <a:gd name="connsiteX18" fmla="*/ 1647825 w 5133975"/>
                <a:gd name="connsiteY18" fmla="*/ 92620 h 720195"/>
                <a:gd name="connsiteX19" fmla="*/ 1762125 w 5133975"/>
                <a:gd name="connsiteY19" fmla="*/ 206920 h 720195"/>
                <a:gd name="connsiteX20" fmla="*/ 1819275 w 5133975"/>
                <a:gd name="connsiteY20" fmla="*/ 587920 h 720195"/>
                <a:gd name="connsiteX21" fmla="*/ 1914525 w 5133975"/>
                <a:gd name="connsiteY21" fmla="*/ 635545 h 720195"/>
                <a:gd name="connsiteX22" fmla="*/ 2009775 w 5133975"/>
                <a:gd name="connsiteY22" fmla="*/ 530770 h 720195"/>
                <a:gd name="connsiteX23" fmla="*/ 2061592 w 5133975"/>
                <a:gd name="connsiteY23" fmla="*/ 150886 h 720195"/>
                <a:gd name="connsiteX24" fmla="*/ 2276475 w 5133975"/>
                <a:gd name="connsiteY24" fmla="*/ 159295 h 720195"/>
                <a:gd name="connsiteX25" fmla="*/ 2362200 w 5133975"/>
                <a:gd name="connsiteY25" fmla="*/ 559345 h 720195"/>
                <a:gd name="connsiteX26" fmla="*/ 2447925 w 5133975"/>
                <a:gd name="connsiteY26" fmla="*/ 645070 h 720195"/>
                <a:gd name="connsiteX27" fmla="*/ 2552700 w 5133975"/>
                <a:gd name="connsiteY27" fmla="*/ 511720 h 720195"/>
                <a:gd name="connsiteX28" fmla="*/ 2638425 w 5133975"/>
                <a:gd name="connsiteY28" fmla="*/ 178345 h 720195"/>
                <a:gd name="connsiteX29" fmla="*/ 2828925 w 5133975"/>
                <a:gd name="connsiteY29" fmla="*/ 159295 h 720195"/>
                <a:gd name="connsiteX30" fmla="*/ 2895600 w 5133975"/>
                <a:gd name="connsiteY30" fmla="*/ 587920 h 720195"/>
                <a:gd name="connsiteX31" fmla="*/ 3019425 w 5133975"/>
                <a:gd name="connsiteY31" fmla="*/ 645070 h 720195"/>
                <a:gd name="connsiteX32" fmla="*/ 3095625 w 5133975"/>
                <a:gd name="connsiteY32" fmla="*/ 549820 h 720195"/>
                <a:gd name="connsiteX33" fmla="*/ 3190875 w 5133975"/>
                <a:gd name="connsiteY33" fmla="*/ 140245 h 720195"/>
                <a:gd name="connsiteX34" fmla="*/ 3362325 w 5133975"/>
                <a:gd name="connsiteY34" fmla="*/ 159295 h 720195"/>
                <a:gd name="connsiteX35" fmla="*/ 3448050 w 5133975"/>
                <a:gd name="connsiteY35" fmla="*/ 587920 h 720195"/>
                <a:gd name="connsiteX36" fmla="*/ 3600450 w 5133975"/>
                <a:gd name="connsiteY36" fmla="*/ 616495 h 720195"/>
                <a:gd name="connsiteX37" fmla="*/ 3705225 w 5133975"/>
                <a:gd name="connsiteY37" fmla="*/ 264070 h 720195"/>
                <a:gd name="connsiteX38" fmla="*/ 3789784 w 5133975"/>
                <a:gd name="connsiteY38" fmla="*/ 78878 h 720195"/>
                <a:gd name="connsiteX39" fmla="*/ 3895725 w 5133975"/>
                <a:gd name="connsiteY39" fmla="*/ 187870 h 720195"/>
                <a:gd name="connsiteX40" fmla="*/ 3981450 w 5133975"/>
                <a:gd name="connsiteY40" fmla="*/ 559345 h 720195"/>
                <a:gd name="connsiteX41" fmla="*/ 4114800 w 5133975"/>
                <a:gd name="connsiteY41" fmla="*/ 664120 h 720195"/>
                <a:gd name="connsiteX42" fmla="*/ 4221832 w 5133975"/>
                <a:gd name="connsiteY42" fmla="*/ 222894 h 720195"/>
                <a:gd name="connsiteX43" fmla="*/ 4429125 w 5133975"/>
                <a:gd name="connsiteY43" fmla="*/ 206920 h 720195"/>
                <a:gd name="connsiteX44" fmla="*/ 4524375 w 5133975"/>
                <a:gd name="connsiteY44" fmla="*/ 587920 h 720195"/>
                <a:gd name="connsiteX45" fmla="*/ 4610100 w 5133975"/>
                <a:gd name="connsiteY45" fmla="*/ 597445 h 720195"/>
                <a:gd name="connsiteX46" fmla="*/ 4724400 w 5133975"/>
                <a:gd name="connsiteY46" fmla="*/ 235495 h 720195"/>
                <a:gd name="connsiteX47" fmla="*/ 4819650 w 5133975"/>
                <a:gd name="connsiteY47" fmla="*/ 111670 h 720195"/>
                <a:gd name="connsiteX48" fmla="*/ 4941912 w 5133975"/>
                <a:gd name="connsiteY48" fmla="*/ 222894 h 720195"/>
                <a:gd name="connsiteX49" fmla="*/ 5010150 w 5133975"/>
                <a:gd name="connsiteY49" fmla="*/ 626020 h 720195"/>
                <a:gd name="connsiteX50" fmla="*/ 5133975 w 5133975"/>
                <a:gd name="connsiteY50" fmla="*/ 654595 h 720195"/>
                <a:gd name="connsiteX0" fmla="*/ 0 w 5133975"/>
                <a:gd name="connsiteY0" fmla="*/ 35470 h 720195"/>
                <a:gd name="connsiteX1" fmla="*/ 114300 w 5133975"/>
                <a:gd name="connsiteY1" fmla="*/ 102145 h 720195"/>
                <a:gd name="connsiteX2" fmla="*/ 180975 w 5133975"/>
                <a:gd name="connsiteY2" fmla="*/ 511720 h 720195"/>
                <a:gd name="connsiteX3" fmla="*/ 304800 w 5133975"/>
                <a:gd name="connsiteY3" fmla="*/ 597445 h 720195"/>
                <a:gd name="connsiteX4" fmla="*/ 428625 w 5133975"/>
                <a:gd name="connsiteY4" fmla="*/ 435520 h 720195"/>
                <a:gd name="connsiteX5" fmla="*/ 495300 w 5133975"/>
                <a:gd name="connsiteY5" fmla="*/ 140245 h 720195"/>
                <a:gd name="connsiteX6" fmla="*/ 571500 w 5133975"/>
                <a:gd name="connsiteY6" fmla="*/ 64045 h 720195"/>
                <a:gd name="connsiteX7" fmla="*/ 657225 w 5133975"/>
                <a:gd name="connsiteY7" fmla="*/ 149770 h 720195"/>
                <a:gd name="connsiteX8" fmla="*/ 742950 w 5133975"/>
                <a:gd name="connsiteY8" fmla="*/ 502195 h 720195"/>
                <a:gd name="connsiteX9" fmla="*/ 828675 w 5133975"/>
                <a:gd name="connsiteY9" fmla="*/ 635545 h 720195"/>
                <a:gd name="connsiteX10" fmla="*/ 952500 w 5133975"/>
                <a:gd name="connsiteY10" fmla="*/ 511720 h 720195"/>
                <a:gd name="connsiteX11" fmla="*/ 1028700 w 5133975"/>
                <a:gd name="connsiteY11" fmla="*/ 121195 h 720195"/>
                <a:gd name="connsiteX12" fmla="*/ 1133475 w 5133975"/>
                <a:gd name="connsiteY12" fmla="*/ 73570 h 720195"/>
                <a:gd name="connsiteX13" fmla="*/ 1219200 w 5133975"/>
                <a:gd name="connsiteY13" fmla="*/ 187870 h 720195"/>
                <a:gd name="connsiteX14" fmla="*/ 1295400 w 5133975"/>
                <a:gd name="connsiteY14" fmla="*/ 568870 h 720195"/>
                <a:gd name="connsiteX15" fmla="*/ 1362075 w 5133975"/>
                <a:gd name="connsiteY15" fmla="*/ 626020 h 720195"/>
                <a:gd name="connsiteX16" fmla="*/ 1476375 w 5133975"/>
                <a:gd name="connsiteY16" fmla="*/ 521245 h 720195"/>
                <a:gd name="connsiteX17" fmla="*/ 1543050 w 5133975"/>
                <a:gd name="connsiteY17" fmla="*/ 159295 h 720195"/>
                <a:gd name="connsiteX18" fmla="*/ 1647825 w 5133975"/>
                <a:gd name="connsiteY18" fmla="*/ 92620 h 720195"/>
                <a:gd name="connsiteX19" fmla="*/ 1762125 w 5133975"/>
                <a:gd name="connsiteY19" fmla="*/ 206920 h 720195"/>
                <a:gd name="connsiteX20" fmla="*/ 1819275 w 5133975"/>
                <a:gd name="connsiteY20" fmla="*/ 587920 h 720195"/>
                <a:gd name="connsiteX21" fmla="*/ 1914525 w 5133975"/>
                <a:gd name="connsiteY21" fmla="*/ 635545 h 720195"/>
                <a:gd name="connsiteX22" fmla="*/ 2009775 w 5133975"/>
                <a:gd name="connsiteY22" fmla="*/ 530770 h 720195"/>
                <a:gd name="connsiteX23" fmla="*/ 2061592 w 5133975"/>
                <a:gd name="connsiteY23" fmla="*/ 150886 h 720195"/>
                <a:gd name="connsiteX24" fmla="*/ 2276475 w 5133975"/>
                <a:gd name="connsiteY24" fmla="*/ 159295 h 720195"/>
                <a:gd name="connsiteX25" fmla="*/ 2362200 w 5133975"/>
                <a:gd name="connsiteY25" fmla="*/ 559345 h 720195"/>
                <a:gd name="connsiteX26" fmla="*/ 2447925 w 5133975"/>
                <a:gd name="connsiteY26" fmla="*/ 645070 h 720195"/>
                <a:gd name="connsiteX27" fmla="*/ 2552700 w 5133975"/>
                <a:gd name="connsiteY27" fmla="*/ 511720 h 720195"/>
                <a:gd name="connsiteX28" fmla="*/ 2638425 w 5133975"/>
                <a:gd name="connsiteY28" fmla="*/ 178345 h 720195"/>
                <a:gd name="connsiteX29" fmla="*/ 2828925 w 5133975"/>
                <a:gd name="connsiteY29" fmla="*/ 159295 h 720195"/>
                <a:gd name="connsiteX30" fmla="*/ 2895600 w 5133975"/>
                <a:gd name="connsiteY30" fmla="*/ 587920 h 720195"/>
                <a:gd name="connsiteX31" fmla="*/ 3019425 w 5133975"/>
                <a:gd name="connsiteY31" fmla="*/ 645070 h 720195"/>
                <a:gd name="connsiteX32" fmla="*/ 3095625 w 5133975"/>
                <a:gd name="connsiteY32" fmla="*/ 549820 h 720195"/>
                <a:gd name="connsiteX33" fmla="*/ 3190875 w 5133975"/>
                <a:gd name="connsiteY33" fmla="*/ 140245 h 720195"/>
                <a:gd name="connsiteX34" fmla="*/ 3362325 w 5133975"/>
                <a:gd name="connsiteY34" fmla="*/ 159295 h 720195"/>
                <a:gd name="connsiteX35" fmla="*/ 3448050 w 5133975"/>
                <a:gd name="connsiteY35" fmla="*/ 587920 h 720195"/>
                <a:gd name="connsiteX36" fmla="*/ 3600450 w 5133975"/>
                <a:gd name="connsiteY36" fmla="*/ 616495 h 720195"/>
                <a:gd name="connsiteX37" fmla="*/ 3705225 w 5133975"/>
                <a:gd name="connsiteY37" fmla="*/ 264070 h 720195"/>
                <a:gd name="connsiteX38" fmla="*/ 3789784 w 5133975"/>
                <a:gd name="connsiteY38" fmla="*/ 78878 h 720195"/>
                <a:gd name="connsiteX39" fmla="*/ 3895725 w 5133975"/>
                <a:gd name="connsiteY39" fmla="*/ 187870 h 720195"/>
                <a:gd name="connsiteX40" fmla="*/ 3981450 w 5133975"/>
                <a:gd name="connsiteY40" fmla="*/ 559345 h 720195"/>
                <a:gd name="connsiteX41" fmla="*/ 4114800 w 5133975"/>
                <a:gd name="connsiteY41" fmla="*/ 664120 h 720195"/>
                <a:gd name="connsiteX42" fmla="*/ 4221832 w 5133975"/>
                <a:gd name="connsiteY42" fmla="*/ 222894 h 720195"/>
                <a:gd name="connsiteX43" fmla="*/ 4429125 w 5133975"/>
                <a:gd name="connsiteY43" fmla="*/ 206920 h 720195"/>
                <a:gd name="connsiteX44" fmla="*/ 4524375 w 5133975"/>
                <a:gd name="connsiteY44" fmla="*/ 587920 h 720195"/>
                <a:gd name="connsiteX45" fmla="*/ 4610100 w 5133975"/>
                <a:gd name="connsiteY45" fmla="*/ 597445 h 720195"/>
                <a:gd name="connsiteX46" fmla="*/ 4724400 w 5133975"/>
                <a:gd name="connsiteY46" fmla="*/ 235495 h 720195"/>
                <a:gd name="connsiteX47" fmla="*/ 4941912 w 5133975"/>
                <a:gd name="connsiteY47" fmla="*/ 222894 h 720195"/>
                <a:gd name="connsiteX48" fmla="*/ 5010150 w 5133975"/>
                <a:gd name="connsiteY48" fmla="*/ 626020 h 720195"/>
                <a:gd name="connsiteX49" fmla="*/ 5133975 w 5133975"/>
                <a:gd name="connsiteY49" fmla="*/ 654595 h 720195"/>
                <a:gd name="connsiteX0" fmla="*/ 0 w 5133975"/>
                <a:gd name="connsiteY0" fmla="*/ 35470 h 720195"/>
                <a:gd name="connsiteX1" fmla="*/ 114300 w 5133975"/>
                <a:gd name="connsiteY1" fmla="*/ 102145 h 720195"/>
                <a:gd name="connsiteX2" fmla="*/ 180975 w 5133975"/>
                <a:gd name="connsiteY2" fmla="*/ 511720 h 720195"/>
                <a:gd name="connsiteX3" fmla="*/ 304800 w 5133975"/>
                <a:gd name="connsiteY3" fmla="*/ 597445 h 720195"/>
                <a:gd name="connsiteX4" fmla="*/ 428625 w 5133975"/>
                <a:gd name="connsiteY4" fmla="*/ 435520 h 720195"/>
                <a:gd name="connsiteX5" fmla="*/ 495300 w 5133975"/>
                <a:gd name="connsiteY5" fmla="*/ 140245 h 720195"/>
                <a:gd name="connsiteX6" fmla="*/ 571500 w 5133975"/>
                <a:gd name="connsiteY6" fmla="*/ 64045 h 720195"/>
                <a:gd name="connsiteX7" fmla="*/ 657225 w 5133975"/>
                <a:gd name="connsiteY7" fmla="*/ 149770 h 720195"/>
                <a:gd name="connsiteX8" fmla="*/ 742950 w 5133975"/>
                <a:gd name="connsiteY8" fmla="*/ 502195 h 720195"/>
                <a:gd name="connsiteX9" fmla="*/ 828675 w 5133975"/>
                <a:gd name="connsiteY9" fmla="*/ 635545 h 720195"/>
                <a:gd name="connsiteX10" fmla="*/ 952500 w 5133975"/>
                <a:gd name="connsiteY10" fmla="*/ 511720 h 720195"/>
                <a:gd name="connsiteX11" fmla="*/ 1028700 w 5133975"/>
                <a:gd name="connsiteY11" fmla="*/ 121195 h 720195"/>
                <a:gd name="connsiteX12" fmla="*/ 1133475 w 5133975"/>
                <a:gd name="connsiteY12" fmla="*/ 73570 h 720195"/>
                <a:gd name="connsiteX13" fmla="*/ 1219200 w 5133975"/>
                <a:gd name="connsiteY13" fmla="*/ 187870 h 720195"/>
                <a:gd name="connsiteX14" fmla="*/ 1295400 w 5133975"/>
                <a:gd name="connsiteY14" fmla="*/ 568870 h 720195"/>
                <a:gd name="connsiteX15" fmla="*/ 1362075 w 5133975"/>
                <a:gd name="connsiteY15" fmla="*/ 626020 h 720195"/>
                <a:gd name="connsiteX16" fmla="*/ 1476375 w 5133975"/>
                <a:gd name="connsiteY16" fmla="*/ 521245 h 720195"/>
                <a:gd name="connsiteX17" fmla="*/ 1543050 w 5133975"/>
                <a:gd name="connsiteY17" fmla="*/ 159295 h 720195"/>
                <a:gd name="connsiteX18" fmla="*/ 1647825 w 5133975"/>
                <a:gd name="connsiteY18" fmla="*/ 92620 h 720195"/>
                <a:gd name="connsiteX19" fmla="*/ 1762125 w 5133975"/>
                <a:gd name="connsiteY19" fmla="*/ 206920 h 720195"/>
                <a:gd name="connsiteX20" fmla="*/ 1819275 w 5133975"/>
                <a:gd name="connsiteY20" fmla="*/ 587920 h 720195"/>
                <a:gd name="connsiteX21" fmla="*/ 1914525 w 5133975"/>
                <a:gd name="connsiteY21" fmla="*/ 635545 h 720195"/>
                <a:gd name="connsiteX22" fmla="*/ 2009775 w 5133975"/>
                <a:gd name="connsiteY22" fmla="*/ 530770 h 720195"/>
                <a:gd name="connsiteX23" fmla="*/ 2061592 w 5133975"/>
                <a:gd name="connsiteY23" fmla="*/ 150886 h 720195"/>
                <a:gd name="connsiteX24" fmla="*/ 2276475 w 5133975"/>
                <a:gd name="connsiteY24" fmla="*/ 159295 h 720195"/>
                <a:gd name="connsiteX25" fmla="*/ 2362200 w 5133975"/>
                <a:gd name="connsiteY25" fmla="*/ 559345 h 720195"/>
                <a:gd name="connsiteX26" fmla="*/ 2447925 w 5133975"/>
                <a:gd name="connsiteY26" fmla="*/ 645070 h 720195"/>
                <a:gd name="connsiteX27" fmla="*/ 2552700 w 5133975"/>
                <a:gd name="connsiteY27" fmla="*/ 511720 h 720195"/>
                <a:gd name="connsiteX28" fmla="*/ 2638425 w 5133975"/>
                <a:gd name="connsiteY28" fmla="*/ 178345 h 720195"/>
                <a:gd name="connsiteX29" fmla="*/ 2828925 w 5133975"/>
                <a:gd name="connsiteY29" fmla="*/ 159295 h 720195"/>
                <a:gd name="connsiteX30" fmla="*/ 2895600 w 5133975"/>
                <a:gd name="connsiteY30" fmla="*/ 587920 h 720195"/>
                <a:gd name="connsiteX31" fmla="*/ 3019425 w 5133975"/>
                <a:gd name="connsiteY31" fmla="*/ 645070 h 720195"/>
                <a:gd name="connsiteX32" fmla="*/ 3095625 w 5133975"/>
                <a:gd name="connsiteY32" fmla="*/ 549820 h 720195"/>
                <a:gd name="connsiteX33" fmla="*/ 3190875 w 5133975"/>
                <a:gd name="connsiteY33" fmla="*/ 140245 h 720195"/>
                <a:gd name="connsiteX34" fmla="*/ 3362325 w 5133975"/>
                <a:gd name="connsiteY34" fmla="*/ 159295 h 720195"/>
                <a:gd name="connsiteX35" fmla="*/ 3448050 w 5133975"/>
                <a:gd name="connsiteY35" fmla="*/ 587920 h 720195"/>
                <a:gd name="connsiteX36" fmla="*/ 3600450 w 5133975"/>
                <a:gd name="connsiteY36" fmla="*/ 616495 h 720195"/>
                <a:gd name="connsiteX37" fmla="*/ 3705225 w 5133975"/>
                <a:gd name="connsiteY37" fmla="*/ 264070 h 720195"/>
                <a:gd name="connsiteX38" fmla="*/ 3789784 w 5133975"/>
                <a:gd name="connsiteY38" fmla="*/ 78878 h 720195"/>
                <a:gd name="connsiteX39" fmla="*/ 3895725 w 5133975"/>
                <a:gd name="connsiteY39" fmla="*/ 187870 h 720195"/>
                <a:gd name="connsiteX40" fmla="*/ 3981450 w 5133975"/>
                <a:gd name="connsiteY40" fmla="*/ 559345 h 720195"/>
                <a:gd name="connsiteX41" fmla="*/ 4114800 w 5133975"/>
                <a:gd name="connsiteY41" fmla="*/ 664120 h 720195"/>
                <a:gd name="connsiteX42" fmla="*/ 4221832 w 5133975"/>
                <a:gd name="connsiteY42" fmla="*/ 222894 h 720195"/>
                <a:gd name="connsiteX43" fmla="*/ 4429125 w 5133975"/>
                <a:gd name="connsiteY43" fmla="*/ 206920 h 720195"/>
                <a:gd name="connsiteX44" fmla="*/ 4524375 w 5133975"/>
                <a:gd name="connsiteY44" fmla="*/ 587920 h 720195"/>
                <a:gd name="connsiteX45" fmla="*/ 4610100 w 5133975"/>
                <a:gd name="connsiteY45" fmla="*/ 597445 h 720195"/>
                <a:gd name="connsiteX46" fmla="*/ 4724400 w 5133975"/>
                <a:gd name="connsiteY46" fmla="*/ 235495 h 720195"/>
                <a:gd name="connsiteX47" fmla="*/ 4941912 w 5133975"/>
                <a:gd name="connsiteY47" fmla="*/ 222894 h 720195"/>
                <a:gd name="connsiteX48" fmla="*/ 5010150 w 5133975"/>
                <a:gd name="connsiteY48" fmla="*/ 626020 h 720195"/>
                <a:gd name="connsiteX49" fmla="*/ 5133975 w 5133975"/>
                <a:gd name="connsiteY49" fmla="*/ 654595 h 720195"/>
                <a:gd name="connsiteX0" fmla="*/ 0 w 5133975"/>
                <a:gd name="connsiteY0" fmla="*/ 35470 h 720195"/>
                <a:gd name="connsiteX1" fmla="*/ 114300 w 5133975"/>
                <a:gd name="connsiteY1" fmla="*/ 102145 h 720195"/>
                <a:gd name="connsiteX2" fmla="*/ 180975 w 5133975"/>
                <a:gd name="connsiteY2" fmla="*/ 511720 h 720195"/>
                <a:gd name="connsiteX3" fmla="*/ 304800 w 5133975"/>
                <a:gd name="connsiteY3" fmla="*/ 597445 h 720195"/>
                <a:gd name="connsiteX4" fmla="*/ 428625 w 5133975"/>
                <a:gd name="connsiteY4" fmla="*/ 435520 h 720195"/>
                <a:gd name="connsiteX5" fmla="*/ 495300 w 5133975"/>
                <a:gd name="connsiteY5" fmla="*/ 140245 h 720195"/>
                <a:gd name="connsiteX6" fmla="*/ 571500 w 5133975"/>
                <a:gd name="connsiteY6" fmla="*/ 64045 h 720195"/>
                <a:gd name="connsiteX7" fmla="*/ 657225 w 5133975"/>
                <a:gd name="connsiteY7" fmla="*/ 149770 h 720195"/>
                <a:gd name="connsiteX8" fmla="*/ 742950 w 5133975"/>
                <a:gd name="connsiteY8" fmla="*/ 502195 h 720195"/>
                <a:gd name="connsiteX9" fmla="*/ 828675 w 5133975"/>
                <a:gd name="connsiteY9" fmla="*/ 635545 h 720195"/>
                <a:gd name="connsiteX10" fmla="*/ 952500 w 5133975"/>
                <a:gd name="connsiteY10" fmla="*/ 511720 h 720195"/>
                <a:gd name="connsiteX11" fmla="*/ 1028700 w 5133975"/>
                <a:gd name="connsiteY11" fmla="*/ 121195 h 720195"/>
                <a:gd name="connsiteX12" fmla="*/ 1133475 w 5133975"/>
                <a:gd name="connsiteY12" fmla="*/ 73570 h 720195"/>
                <a:gd name="connsiteX13" fmla="*/ 1219200 w 5133975"/>
                <a:gd name="connsiteY13" fmla="*/ 187870 h 720195"/>
                <a:gd name="connsiteX14" fmla="*/ 1295400 w 5133975"/>
                <a:gd name="connsiteY14" fmla="*/ 568870 h 720195"/>
                <a:gd name="connsiteX15" fmla="*/ 1362075 w 5133975"/>
                <a:gd name="connsiteY15" fmla="*/ 626020 h 720195"/>
                <a:gd name="connsiteX16" fmla="*/ 1476375 w 5133975"/>
                <a:gd name="connsiteY16" fmla="*/ 521245 h 720195"/>
                <a:gd name="connsiteX17" fmla="*/ 1543050 w 5133975"/>
                <a:gd name="connsiteY17" fmla="*/ 159295 h 720195"/>
                <a:gd name="connsiteX18" fmla="*/ 1647825 w 5133975"/>
                <a:gd name="connsiteY18" fmla="*/ 92620 h 720195"/>
                <a:gd name="connsiteX19" fmla="*/ 1762125 w 5133975"/>
                <a:gd name="connsiteY19" fmla="*/ 206920 h 720195"/>
                <a:gd name="connsiteX20" fmla="*/ 1819275 w 5133975"/>
                <a:gd name="connsiteY20" fmla="*/ 587920 h 720195"/>
                <a:gd name="connsiteX21" fmla="*/ 1914525 w 5133975"/>
                <a:gd name="connsiteY21" fmla="*/ 635545 h 720195"/>
                <a:gd name="connsiteX22" fmla="*/ 2009775 w 5133975"/>
                <a:gd name="connsiteY22" fmla="*/ 530770 h 720195"/>
                <a:gd name="connsiteX23" fmla="*/ 2061592 w 5133975"/>
                <a:gd name="connsiteY23" fmla="*/ 150886 h 720195"/>
                <a:gd name="connsiteX24" fmla="*/ 2276475 w 5133975"/>
                <a:gd name="connsiteY24" fmla="*/ 159295 h 720195"/>
                <a:gd name="connsiteX25" fmla="*/ 2362200 w 5133975"/>
                <a:gd name="connsiteY25" fmla="*/ 559345 h 720195"/>
                <a:gd name="connsiteX26" fmla="*/ 2447925 w 5133975"/>
                <a:gd name="connsiteY26" fmla="*/ 645070 h 720195"/>
                <a:gd name="connsiteX27" fmla="*/ 2552700 w 5133975"/>
                <a:gd name="connsiteY27" fmla="*/ 511720 h 720195"/>
                <a:gd name="connsiteX28" fmla="*/ 2638425 w 5133975"/>
                <a:gd name="connsiteY28" fmla="*/ 178345 h 720195"/>
                <a:gd name="connsiteX29" fmla="*/ 2828925 w 5133975"/>
                <a:gd name="connsiteY29" fmla="*/ 159295 h 720195"/>
                <a:gd name="connsiteX30" fmla="*/ 2895600 w 5133975"/>
                <a:gd name="connsiteY30" fmla="*/ 587920 h 720195"/>
                <a:gd name="connsiteX31" fmla="*/ 3019425 w 5133975"/>
                <a:gd name="connsiteY31" fmla="*/ 645070 h 720195"/>
                <a:gd name="connsiteX32" fmla="*/ 3095625 w 5133975"/>
                <a:gd name="connsiteY32" fmla="*/ 549820 h 720195"/>
                <a:gd name="connsiteX33" fmla="*/ 3190875 w 5133975"/>
                <a:gd name="connsiteY33" fmla="*/ 140245 h 720195"/>
                <a:gd name="connsiteX34" fmla="*/ 3362325 w 5133975"/>
                <a:gd name="connsiteY34" fmla="*/ 159295 h 720195"/>
                <a:gd name="connsiteX35" fmla="*/ 3448050 w 5133975"/>
                <a:gd name="connsiteY35" fmla="*/ 587920 h 720195"/>
                <a:gd name="connsiteX36" fmla="*/ 3600450 w 5133975"/>
                <a:gd name="connsiteY36" fmla="*/ 616495 h 720195"/>
                <a:gd name="connsiteX37" fmla="*/ 3705225 w 5133975"/>
                <a:gd name="connsiteY37" fmla="*/ 264070 h 720195"/>
                <a:gd name="connsiteX38" fmla="*/ 3789784 w 5133975"/>
                <a:gd name="connsiteY38" fmla="*/ 78878 h 720195"/>
                <a:gd name="connsiteX39" fmla="*/ 3895725 w 5133975"/>
                <a:gd name="connsiteY39" fmla="*/ 187870 h 720195"/>
                <a:gd name="connsiteX40" fmla="*/ 3981450 w 5133975"/>
                <a:gd name="connsiteY40" fmla="*/ 559345 h 720195"/>
                <a:gd name="connsiteX41" fmla="*/ 4114800 w 5133975"/>
                <a:gd name="connsiteY41" fmla="*/ 664120 h 720195"/>
                <a:gd name="connsiteX42" fmla="*/ 4221832 w 5133975"/>
                <a:gd name="connsiteY42" fmla="*/ 222894 h 720195"/>
                <a:gd name="connsiteX43" fmla="*/ 4429125 w 5133975"/>
                <a:gd name="connsiteY43" fmla="*/ 206920 h 720195"/>
                <a:gd name="connsiteX44" fmla="*/ 4524375 w 5133975"/>
                <a:gd name="connsiteY44" fmla="*/ 587920 h 720195"/>
                <a:gd name="connsiteX45" fmla="*/ 4610100 w 5133975"/>
                <a:gd name="connsiteY45" fmla="*/ 597445 h 720195"/>
                <a:gd name="connsiteX46" fmla="*/ 4724400 w 5133975"/>
                <a:gd name="connsiteY46" fmla="*/ 235495 h 720195"/>
                <a:gd name="connsiteX47" fmla="*/ 4941912 w 5133975"/>
                <a:gd name="connsiteY47" fmla="*/ 222894 h 720195"/>
                <a:gd name="connsiteX48" fmla="*/ 5010150 w 5133975"/>
                <a:gd name="connsiteY48" fmla="*/ 626020 h 720195"/>
                <a:gd name="connsiteX49" fmla="*/ 5133975 w 5133975"/>
                <a:gd name="connsiteY49" fmla="*/ 654595 h 720195"/>
                <a:gd name="connsiteX0" fmla="*/ 0 w 5133975"/>
                <a:gd name="connsiteY0" fmla="*/ 35470 h 720195"/>
                <a:gd name="connsiteX1" fmla="*/ 114300 w 5133975"/>
                <a:gd name="connsiteY1" fmla="*/ 102145 h 720195"/>
                <a:gd name="connsiteX2" fmla="*/ 180975 w 5133975"/>
                <a:gd name="connsiteY2" fmla="*/ 511720 h 720195"/>
                <a:gd name="connsiteX3" fmla="*/ 304800 w 5133975"/>
                <a:gd name="connsiteY3" fmla="*/ 597445 h 720195"/>
                <a:gd name="connsiteX4" fmla="*/ 428625 w 5133975"/>
                <a:gd name="connsiteY4" fmla="*/ 435520 h 720195"/>
                <a:gd name="connsiteX5" fmla="*/ 495300 w 5133975"/>
                <a:gd name="connsiteY5" fmla="*/ 140245 h 720195"/>
                <a:gd name="connsiteX6" fmla="*/ 571500 w 5133975"/>
                <a:gd name="connsiteY6" fmla="*/ 64045 h 720195"/>
                <a:gd name="connsiteX7" fmla="*/ 657225 w 5133975"/>
                <a:gd name="connsiteY7" fmla="*/ 149770 h 720195"/>
                <a:gd name="connsiteX8" fmla="*/ 742950 w 5133975"/>
                <a:gd name="connsiteY8" fmla="*/ 502195 h 720195"/>
                <a:gd name="connsiteX9" fmla="*/ 828675 w 5133975"/>
                <a:gd name="connsiteY9" fmla="*/ 635545 h 720195"/>
                <a:gd name="connsiteX10" fmla="*/ 952500 w 5133975"/>
                <a:gd name="connsiteY10" fmla="*/ 511720 h 720195"/>
                <a:gd name="connsiteX11" fmla="*/ 1028700 w 5133975"/>
                <a:gd name="connsiteY11" fmla="*/ 121195 h 720195"/>
                <a:gd name="connsiteX12" fmla="*/ 1133475 w 5133975"/>
                <a:gd name="connsiteY12" fmla="*/ 73570 h 720195"/>
                <a:gd name="connsiteX13" fmla="*/ 1219200 w 5133975"/>
                <a:gd name="connsiteY13" fmla="*/ 187870 h 720195"/>
                <a:gd name="connsiteX14" fmla="*/ 1295400 w 5133975"/>
                <a:gd name="connsiteY14" fmla="*/ 568870 h 720195"/>
                <a:gd name="connsiteX15" fmla="*/ 1362075 w 5133975"/>
                <a:gd name="connsiteY15" fmla="*/ 626020 h 720195"/>
                <a:gd name="connsiteX16" fmla="*/ 1476375 w 5133975"/>
                <a:gd name="connsiteY16" fmla="*/ 521245 h 720195"/>
                <a:gd name="connsiteX17" fmla="*/ 1543050 w 5133975"/>
                <a:gd name="connsiteY17" fmla="*/ 159295 h 720195"/>
                <a:gd name="connsiteX18" fmla="*/ 1647825 w 5133975"/>
                <a:gd name="connsiteY18" fmla="*/ 92620 h 720195"/>
                <a:gd name="connsiteX19" fmla="*/ 1762125 w 5133975"/>
                <a:gd name="connsiteY19" fmla="*/ 206920 h 720195"/>
                <a:gd name="connsiteX20" fmla="*/ 1819275 w 5133975"/>
                <a:gd name="connsiteY20" fmla="*/ 587920 h 720195"/>
                <a:gd name="connsiteX21" fmla="*/ 1914525 w 5133975"/>
                <a:gd name="connsiteY21" fmla="*/ 635545 h 720195"/>
                <a:gd name="connsiteX22" fmla="*/ 2009775 w 5133975"/>
                <a:gd name="connsiteY22" fmla="*/ 530770 h 720195"/>
                <a:gd name="connsiteX23" fmla="*/ 2061592 w 5133975"/>
                <a:gd name="connsiteY23" fmla="*/ 150886 h 720195"/>
                <a:gd name="connsiteX24" fmla="*/ 2276475 w 5133975"/>
                <a:gd name="connsiteY24" fmla="*/ 159295 h 720195"/>
                <a:gd name="connsiteX25" fmla="*/ 2362200 w 5133975"/>
                <a:gd name="connsiteY25" fmla="*/ 559345 h 720195"/>
                <a:gd name="connsiteX26" fmla="*/ 2447925 w 5133975"/>
                <a:gd name="connsiteY26" fmla="*/ 645070 h 720195"/>
                <a:gd name="connsiteX27" fmla="*/ 2552700 w 5133975"/>
                <a:gd name="connsiteY27" fmla="*/ 511720 h 720195"/>
                <a:gd name="connsiteX28" fmla="*/ 2638425 w 5133975"/>
                <a:gd name="connsiteY28" fmla="*/ 178345 h 720195"/>
                <a:gd name="connsiteX29" fmla="*/ 2828925 w 5133975"/>
                <a:gd name="connsiteY29" fmla="*/ 159295 h 720195"/>
                <a:gd name="connsiteX30" fmla="*/ 2895600 w 5133975"/>
                <a:gd name="connsiteY30" fmla="*/ 587920 h 720195"/>
                <a:gd name="connsiteX31" fmla="*/ 3019425 w 5133975"/>
                <a:gd name="connsiteY31" fmla="*/ 645070 h 720195"/>
                <a:gd name="connsiteX32" fmla="*/ 3095625 w 5133975"/>
                <a:gd name="connsiteY32" fmla="*/ 549820 h 720195"/>
                <a:gd name="connsiteX33" fmla="*/ 3190875 w 5133975"/>
                <a:gd name="connsiteY33" fmla="*/ 140245 h 720195"/>
                <a:gd name="connsiteX34" fmla="*/ 3362325 w 5133975"/>
                <a:gd name="connsiteY34" fmla="*/ 159295 h 720195"/>
                <a:gd name="connsiteX35" fmla="*/ 3448050 w 5133975"/>
                <a:gd name="connsiteY35" fmla="*/ 587920 h 720195"/>
                <a:gd name="connsiteX36" fmla="*/ 3600450 w 5133975"/>
                <a:gd name="connsiteY36" fmla="*/ 616495 h 720195"/>
                <a:gd name="connsiteX37" fmla="*/ 3705225 w 5133975"/>
                <a:gd name="connsiteY37" fmla="*/ 264070 h 720195"/>
                <a:gd name="connsiteX38" fmla="*/ 3789784 w 5133975"/>
                <a:gd name="connsiteY38" fmla="*/ 78878 h 720195"/>
                <a:gd name="connsiteX39" fmla="*/ 3895725 w 5133975"/>
                <a:gd name="connsiteY39" fmla="*/ 187870 h 720195"/>
                <a:gd name="connsiteX40" fmla="*/ 3981450 w 5133975"/>
                <a:gd name="connsiteY40" fmla="*/ 559345 h 720195"/>
                <a:gd name="connsiteX41" fmla="*/ 4114800 w 5133975"/>
                <a:gd name="connsiteY41" fmla="*/ 664120 h 720195"/>
                <a:gd name="connsiteX42" fmla="*/ 4221832 w 5133975"/>
                <a:gd name="connsiteY42" fmla="*/ 222894 h 720195"/>
                <a:gd name="connsiteX43" fmla="*/ 4429125 w 5133975"/>
                <a:gd name="connsiteY43" fmla="*/ 206920 h 720195"/>
                <a:gd name="connsiteX44" fmla="*/ 4524375 w 5133975"/>
                <a:gd name="connsiteY44" fmla="*/ 587920 h 720195"/>
                <a:gd name="connsiteX45" fmla="*/ 4610100 w 5133975"/>
                <a:gd name="connsiteY45" fmla="*/ 597445 h 720195"/>
                <a:gd name="connsiteX46" fmla="*/ 4724400 w 5133975"/>
                <a:gd name="connsiteY46" fmla="*/ 235495 h 720195"/>
                <a:gd name="connsiteX47" fmla="*/ 4941912 w 5133975"/>
                <a:gd name="connsiteY47" fmla="*/ 222894 h 720195"/>
                <a:gd name="connsiteX48" fmla="*/ 5010150 w 5133975"/>
                <a:gd name="connsiteY48" fmla="*/ 626020 h 720195"/>
                <a:gd name="connsiteX49" fmla="*/ 5133975 w 5133975"/>
                <a:gd name="connsiteY49" fmla="*/ 654595 h 720195"/>
                <a:gd name="connsiteX0" fmla="*/ 0 w 5133975"/>
                <a:gd name="connsiteY0" fmla="*/ 35470 h 720195"/>
                <a:gd name="connsiteX1" fmla="*/ 114300 w 5133975"/>
                <a:gd name="connsiteY1" fmla="*/ 102145 h 720195"/>
                <a:gd name="connsiteX2" fmla="*/ 180975 w 5133975"/>
                <a:gd name="connsiteY2" fmla="*/ 511720 h 720195"/>
                <a:gd name="connsiteX3" fmla="*/ 304800 w 5133975"/>
                <a:gd name="connsiteY3" fmla="*/ 597445 h 720195"/>
                <a:gd name="connsiteX4" fmla="*/ 428625 w 5133975"/>
                <a:gd name="connsiteY4" fmla="*/ 435520 h 720195"/>
                <a:gd name="connsiteX5" fmla="*/ 495300 w 5133975"/>
                <a:gd name="connsiteY5" fmla="*/ 140245 h 720195"/>
                <a:gd name="connsiteX6" fmla="*/ 571500 w 5133975"/>
                <a:gd name="connsiteY6" fmla="*/ 64045 h 720195"/>
                <a:gd name="connsiteX7" fmla="*/ 657225 w 5133975"/>
                <a:gd name="connsiteY7" fmla="*/ 149770 h 720195"/>
                <a:gd name="connsiteX8" fmla="*/ 742950 w 5133975"/>
                <a:gd name="connsiteY8" fmla="*/ 502195 h 720195"/>
                <a:gd name="connsiteX9" fmla="*/ 828675 w 5133975"/>
                <a:gd name="connsiteY9" fmla="*/ 635545 h 720195"/>
                <a:gd name="connsiteX10" fmla="*/ 952500 w 5133975"/>
                <a:gd name="connsiteY10" fmla="*/ 511720 h 720195"/>
                <a:gd name="connsiteX11" fmla="*/ 1028700 w 5133975"/>
                <a:gd name="connsiteY11" fmla="*/ 121195 h 720195"/>
                <a:gd name="connsiteX12" fmla="*/ 1133475 w 5133975"/>
                <a:gd name="connsiteY12" fmla="*/ 73570 h 720195"/>
                <a:gd name="connsiteX13" fmla="*/ 1219200 w 5133975"/>
                <a:gd name="connsiteY13" fmla="*/ 187870 h 720195"/>
                <a:gd name="connsiteX14" fmla="*/ 1295400 w 5133975"/>
                <a:gd name="connsiteY14" fmla="*/ 568870 h 720195"/>
                <a:gd name="connsiteX15" fmla="*/ 1362075 w 5133975"/>
                <a:gd name="connsiteY15" fmla="*/ 626020 h 720195"/>
                <a:gd name="connsiteX16" fmla="*/ 1476375 w 5133975"/>
                <a:gd name="connsiteY16" fmla="*/ 521245 h 720195"/>
                <a:gd name="connsiteX17" fmla="*/ 1543050 w 5133975"/>
                <a:gd name="connsiteY17" fmla="*/ 159295 h 720195"/>
                <a:gd name="connsiteX18" fmla="*/ 1647825 w 5133975"/>
                <a:gd name="connsiteY18" fmla="*/ 92620 h 720195"/>
                <a:gd name="connsiteX19" fmla="*/ 1762125 w 5133975"/>
                <a:gd name="connsiteY19" fmla="*/ 206920 h 720195"/>
                <a:gd name="connsiteX20" fmla="*/ 1819275 w 5133975"/>
                <a:gd name="connsiteY20" fmla="*/ 587920 h 720195"/>
                <a:gd name="connsiteX21" fmla="*/ 1914525 w 5133975"/>
                <a:gd name="connsiteY21" fmla="*/ 635545 h 720195"/>
                <a:gd name="connsiteX22" fmla="*/ 2009775 w 5133975"/>
                <a:gd name="connsiteY22" fmla="*/ 530770 h 720195"/>
                <a:gd name="connsiteX23" fmla="*/ 2061592 w 5133975"/>
                <a:gd name="connsiteY23" fmla="*/ 150886 h 720195"/>
                <a:gd name="connsiteX24" fmla="*/ 2276475 w 5133975"/>
                <a:gd name="connsiteY24" fmla="*/ 159295 h 720195"/>
                <a:gd name="connsiteX25" fmla="*/ 2362200 w 5133975"/>
                <a:gd name="connsiteY25" fmla="*/ 559345 h 720195"/>
                <a:gd name="connsiteX26" fmla="*/ 2447925 w 5133975"/>
                <a:gd name="connsiteY26" fmla="*/ 645070 h 720195"/>
                <a:gd name="connsiteX27" fmla="*/ 2552700 w 5133975"/>
                <a:gd name="connsiteY27" fmla="*/ 511720 h 720195"/>
                <a:gd name="connsiteX28" fmla="*/ 2638425 w 5133975"/>
                <a:gd name="connsiteY28" fmla="*/ 178345 h 720195"/>
                <a:gd name="connsiteX29" fmla="*/ 2828925 w 5133975"/>
                <a:gd name="connsiteY29" fmla="*/ 159295 h 720195"/>
                <a:gd name="connsiteX30" fmla="*/ 2895600 w 5133975"/>
                <a:gd name="connsiteY30" fmla="*/ 587920 h 720195"/>
                <a:gd name="connsiteX31" fmla="*/ 3019425 w 5133975"/>
                <a:gd name="connsiteY31" fmla="*/ 645070 h 720195"/>
                <a:gd name="connsiteX32" fmla="*/ 3095625 w 5133975"/>
                <a:gd name="connsiteY32" fmla="*/ 549820 h 720195"/>
                <a:gd name="connsiteX33" fmla="*/ 3190875 w 5133975"/>
                <a:gd name="connsiteY33" fmla="*/ 140245 h 720195"/>
                <a:gd name="connsiteX34" fmla="*/ 3362325 w 5133975"/>
                <a:gd name="connsiteY34" fmla="*/ 159295 h 720195"/>
                <a:gd name="connsiteX35" fmla="*/ 3448050 w 5133975"/>
                <a:gd name="connsiteY35" fmla="*/ 587920 h 720195"/>
                <a:gd name="connsiteX36" fmla="*/ 3600450 w 5133975"/>
                <a:gd name="connsiteY36" fmla="*/ 616495 h 720195"/>
                <a:gd name="connsiteX37" fmla="*/ 3705225 w 5133975"/>
                <a:gd name="connsiteY37" fmla="*/ 264070 h 720195"/>
                <a:gd name="connsiteX38" fmla="*/ 3789784 w 5133975"/>
                <a:gd name="connsiteY38" fmla="*/ 78878 h 720195"/>
                <a:gd name="connsiteX39" fmla="*/ 3895725 w 5133975"/>
                <a:gd name="connsiteY39" fmla="*/ 187870 h 720195"/>
                <a:gd name="connsiteX40" fmla="*/ 3981450 w 5133975"/>
                <a:gd name="connsiteY40" fmla="*/ 559345 h 720195"/>
                <a:gd name="connsiteX41" fmla="*/ 4114800 w 5133975"/>
                <a:gd name="connsiteY41" fmla="*/ 664120 h 720195"/>
                <a:gd name="connsiteX42" fmla="*/ 4221832 w 5133975"/>
                <a:gd name="connsiteY42" fmla="*/ 222894 h 720195"/>
                <a:gd name="connsiteX43" fmla="*/ 4429125 w 5133975"/>
                <a:gd name="connsiteY43" fmla="*/ 206920 h 720195"/>
                <a:gd name="connsiteX44" fmla="*/ 4524375 w 5133975"/>
                <a:gd name="connsiteY44" fmla="*/ 587920 h 720195"/>
                <a:gd name="connsiteX45" fmla="*/ 4610100 w 5133975"/>
                <a:gd name="connsiteY45" fmla="*/ 597445 h 720195"/>
                <a:gd name="connsiteX46" fmla="*/ 4724400 w 5133975"/>
                <a:gd name="connsiteY46" fmla="*/ 235495 h 720195"/>
                <a:gd name="connsiteX47" fmla="*/ 4941912 w 5133975"/>
                <a:gd name="connsiteY47" fmla="*/ 222894 h 720195"/>
                <a:gd name="connsiteX48" fmla="*/ 5010150 w 5133975"/>
                <a:gd name="connsiteY48" fmla="*/ 626020 h 720195"/>
                <a:gd name="connsiteX49" fmla="*/ 5133975 w 5133975"/>
                <a:gd name="connsiteY49" fmla="*/ 654595 h 720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5133975" h="720195">
                  <a:moveTo>
                    <a:pt x="0" y="35470"/>
                  </a:moveTo>
                  <a:cubicBezTo>
                    <a:pt x="42069" y="29120"/>
                    <a:pt x="84138" y="22770"/>
                    <a:pt x="114300" y="102145"/>
                  </a:cubicBezTo>
                  <a:cubicBezTo>
                    <a:pt x="144463" y="181520"/>
                    <a:pt x="149225" y="429170"/>
                    <a:pt x="180975" y="511720"/>
                  </a:cubicBezTo>
                  <a:cubicBezTo>
                    <a:pt x="212725" y="594270"/>
                    <a:pt x="263525" y="610145"/>
                    <a:pt x="304800" y="597445"/>
                  </a:cubicBezTo>
                  <a:cubicBezTo>
                    <a:pt x="346075" y="584745"/>
                    <a:pt x="396875" y="511720"/>
                    <a:pt x="428625" y="435520"/>
                  </a:cubicBezTo>
                  <a:cubicBezTo>
                    <a:pt x="460375" y="359320"/>
                    <a:pt x="471488" y="202157"/>
                    <a:pt x="495300" y="140245"/>
                  </a:cubicBezTo>
                  <a:cubicBezTo>
                    <a:pt x="519112" y="78333"/>
                    <a:pt x="544513" y="62458"/>
                    <a:pt x="571500" y="64045"/>
                  </a:cubicBezTo>
                  <a:cubicBezTo>
                    <a:pt x="598487" y="65632"/>
                    <a:pt x="628650" y="76745"/>
                    <a:pt x="657225" y="149770"/>
                  </a:cubicBezTo>
                  <a:cubicBezTo>
                    <a:pt x="685800" y="222795"/>
                    <a:pt x="714375" y="421233"/>
                    <a:pt x="742950" y="502195"/>
                  </a:cubicBezTo>
                  <a:cubicBezTo>
                    <a:pt x="771525" y="583158"/>
                    <a:pt x="793750" y="633957"/>
                    <a:pt x="828675" y="635545"/>
                  </a:cubicBezTo>
                  <a:cubicBezTo>
                    <a:pt x="863600" y="637133"/>
                    <a:pt x="919163" y="597445"/>
                    <a:pt x="952500" y="511720"/>
                  </a:cubicBezTo>
                  <a:cubicBezTo>
                    <a:pt x="985838" y="425995"/>
                    <a:pt x="998538" y="194220"/>
                    <a:pt x="1028700" y="121195"/>
                  </a:cubicBezTo>
                  <a:cubicBezTo>
                    <a:pt x="1058862" y="48170"/>
                    <a:pt x="1101725" y="62458"/>
                    <a:pt x="1133475" y="73570"/>
                  </a:cubicBezTo>
                  <a:cubicBezTo>
                    <a:pt x="1165225" y="84682"/>
                    <a:pt x="1192212" y="105320"/>
                    <a:pt x="1219200" y="187870"/>
                  </a:cubicBezTo>
                  <a:cubicBezTo>
                    <a:pt x="1246188" y="270420"/>
                    <a:pt x="1271588" y="495845"/>
                    <a:pt x="1295400" y="568870"/>
                  </a:cubicBezTo>
                  <a:cubicBezTo>
                    <a:pt x="1319213" y="641895"/>
                    <a:pt x="1331912" y="633958"/>
                    <a:pt x="1362075" y="626020"/>
                  </a:cubicBezTo>
                  <a:cubicBezTo>
                    <a:pt x="1392238" y="618082"/>
                    <a:pt x="1446213" y="599033"/>
                    <a:pt x="1476375" y="521245"/>
                  </a:cubicBezTo>
                  <a:cubicBezTo>
                    <a:pt x="1506538" y="443458"/>
                    <a:pt x="1514475" y="230733"/>
                    <a:pt x="1543050" y="159295"/>
                  </a:cubicBezTo>
                  <a:cubicBezTo>
                    <a:pt x="1571625" y="87858"/>
                    <a:pt x="1611313" y="84683"/>
                    <a:pt x="1647825" y="92620"/>
                  </a:cubicBezTo>
                  <a:cubicBezTo>
                    <a:pt x="1684337" y="100557"/>
                    <a:pt x="1733550" y="124370"/>
                    <a:pt x="1762125" y="206920"/>
                  </a:cubicBezTo>
                  <a:cubicBezTo>
                    <a:pt x="1790700" y="289470"/>
                    <a:pt x="1793875" y="516483"/>
                    <a:pt x="1819275" y="587920"/>
                  </a:cubicBezTo>
                  <a:cubicBezTo>
                    <a:pt x="1844675" y="659357"/>
                    <a:pt x="1882775" y="645070"/>
                    <a:pt x="1914525" y="635545"/>
                  </a:cubicBezTo>
                  <a:cubicBezTo>
                    <a:pt x="1946275" y="626020"/>
                    <a:pt x="1985264" y="611546"/>
                    <a:pt x="2009775" y="530770"/>
                  </a:cubicBezTo>
                  <a:cubicBezTo>
                    <a:pt x="2034286" y="449994"/>
                    <a:pt x="2017142" y="212799"/>
                    <a:pt x="2061592" y="150886"/>
                  </a:cubicBezTo>
                  <a:cubicBezTo>
                    <a:pt x="2106042" y="88973"/>
                    <a:pt x="2182941" y="19236"/>
                    <a:pt x="2276475" y="159295"/>
                  </a:cubicBezTo>
                  <a:cubicBezTo>
                    <a:pt x="2326576" y="227371"/>
                    <a:pt x="2333625" y="478383"/>
                    <a:pt x="2362200" y="559345"/>
                  </a:cubicBezTo>
                  <a:cubicBezTo>
                    <a:pt x="2390775" y="640308"/>
                    <a:pt x="2416175" y="653007"/>
                    <a:pt x="2447925" y="645070"/>
                  </a:cubicBezTo>
                  <a:cubicBezTo>
                    <a:pt x="2479675" y="637133"/>
                    <a:pt x="2520950" y="589507"/>
                    <a:pt x="2552700" y="511720"/>
                  </a:cubicBezTo>
                  <a:cubicBezTo>
                    <a:pt x="2584450" y="433933"/>
                    <a:pt x="2592388" y="237082"/>
                    <a:pt x="2638425" y="178345"/>
                  </a:cubicBezTo>
                  <a:cubicBezTo>
                    <a:pt x="2684462" y="119608"/>
                    <a:pt x="2719016" y="0"/>
                    <a:pt x="2828925" y="159295"/>
                  </a:cubicBezTo>
                  <a:cubicBezTo>
                    <a:pt x="2871787" y="227557"/>
                    <a:pt x="2863850" y="506958"/>
                    <a:pt x="2895600" y="587920"/>
                  </a:cubicBezTo>
                  <a:cubicBezTo>
                    <a:pt x="2927350" y="668883"/>
                    <a:pt x="2986088" y="651420"/>
                    <a:pt x="3019425" y="645070"/>
                  </a:cubicBezTo>
                  <a:cubicBezTo>
                    <a:pt x="3052763" y="638720"/>
                    <a:pt x="3067050" y="633957"/>
                    <a:pt x="3095625" y="549820"/>
                  </a:cubicBezTo>
                  <a:cubicBezTo>
                    <a:pt x="3124200" y="465683"/>
                    <a:pt x="3146425" y="205332"/>
                    <a:pt x="3190875" y="140245"/>
                  </a:cubicBezTo>
                  <a:cubicBezTo>
                    <a:pt x="3235325" y="75158"/>
                    <a:pt x="3291285" y="12700"/>
                    <a:pt x="3362325" y="159295"/>
                  </a:cubicBezTo>
                  <a:cubicBezTo>
                    <a:pt x="3405187" y="233907"/>
                    <a:pt x="3408363" y="511720"/>
                    <a:pt x="3448050" y="587920"/>
                  </a:cubicBezTo>
                  <a:cubicBezTo>
                    <a:pt x="3487737" y="664120"/>
                    <a:pt x="3557588" y="670470"/>
                    <a:pt x="3600450" y="616495"/>
                  </a:cubicBezTo>
                  <a:cubicBezTo>
                    <a:pt x="3643312" y="562520"/>
                    <a:pt x="3673669" y="353673"/>
                    <a:pt x="3705225" y="264070"/>
                  </a:cubicBezTo>
                  <a:cubicBezTo>
                    <a:pt x="3736781" y="174467"/>
                    <a:pt x="3758034" y="91578"/>
                    <a:pt x="3789784" y="78878"/>
                  </a:cubicBezTo>
                  <a:cubicBezTo>
                    <a:pt x="3864992" y="41820"/>
                    <a:pt x="3863781" y="107792"/>
                    <a:pt x="3895725" y="187870"/>
                  </a:cubicBezTo>
                  <a:cubicBezTo>
                    <a:pt x="3927669" y="267948"/>
                    <a:pt x="3944938" y="479970"/>
                    <a:pt x="3981450" y="559345"/>
                  </a:cubicBezTo>
                  <a:cubicBezTo>
                    <a:pt x="4017962" y="638720"/>
                    <a:pt x="4074736" y="720195"/>
                    <a:pt x="4114800" y="664120"/>
                  </a:cubicBezTo>
                  <a:cubicBezTo>
                    <a:pt x="4154864" y="608045"/>
                    <a:pt x="4191571" y="334937"/>
                    <a:pt x="4221832" y="222894"/>
                  </a:cubicBezTo>
                  <a:cubicBezTo>
                    <a:pt x="4257104" y="88428"/>
                    <a:pt x="4346728" y="49717"/>
                    <a:pt x="4429125" y="206920"/>
                  </a:cubicBezTo>
                  <a:cubicBezTo>
                    <a:pt x="4479549" y="267757"/>
                    <a:pt x="4494213" y="522833"/>
                    <a:pt x="4524375" y="587920"/>
                  </a:cubicBezTo>
                  <a:cubicBezTo>
                    <a:pt x="4554537" y="653007"/>
                    <a:pt x="4576763" y="656182"/>
                    <a:pt x="4610100" y="597445"/>
                  </a:cubicBezTo>
                  <a:cubicBezTo>
                    <a:pt x="4643437" y="538708"/>
                    <a:pt x="4701518" y="362338"/>
                    <a:pt x="4724400" y="235495"/>
                  </a:cubicBezTo>
                  <a:cubicBezTo>
                    <a:pt x="4737485" y="99971"/>
                    <a:pt x="4882133" y="42391"/>
                    <a:pt x="4941912" y="222894"/>
                  </a:cubicBezTo>
                  <a:cubicBezTo>
                    <a:pt x="4989537" y="287982"/>
                    <a:pt x="4978140" y="554070"/>
                    <a:pt x="5010150" y="626020"/>
                  </a:cubicBezTo>
                  <a:cubicBezTo>
                    <a:pt x="5042161" y="697970"/>
                    <a:pt x="5089525" y="669676"/>
                    <a:pt x="5133975" y="654595"/>
                  </a:cubicBezTo>
                </a:path>
              </a:pathLst>
            </a:cu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cxnSp>
          <p:nvCxnSpPr>
            <p:cNvPr id="15" name="Conector reto 14"/>
            <p:cNvCxnSpPr/>
            <p:nvPr/>
          </p:nvCxnSpPr>
          <p:spPr>
            <a:xfrm>
              <a:off x="3030500" y="1629068"/>
              <a:ext cx="0" cy="9364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>
            <a:xfrm>
              <a:off x="4644801" y="1629068"/>
              <a:ext cx="0" cy="9364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>
            <a:xfrm flipV="1">
              <a:off x="3563839" y="4797241"/>
              <a:ext cx="0" cy="5047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ector reto 19"/>
            <p:cNvCxnSpPr/>
            <p:nvPr/>
          </p:nvCxnSpPr>
          <p:spPr>
            <a:xfrm flipV="1">
              <a:off x="4101939" y="4797241"/>
              <a:ext cx="0" cy="5047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ector de seta reta 21"/>
            <p:cNvCxnSpPr/>
            <p:nvPr/>
          </p:nvCxnSpPr>
          <p:spPr>
            <a:xfrm>
              <a:off x="6228944" y="1916363"/>
              <a:ext cx="0" cy="649189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ector de seta reta 27"/>
            <p:cNvCxnSpPr/>
            <p:nvPr/>
          </p:nvCxnSpPr>
          <p:spPr>
            <a:xfrm>
              <a:off x="3059072" y="1719542"/>
              <a:ext cx="158573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ector de seta reta 28"/>
            <p:cNvCxnSpPr/>
            <p:nvPr/>
          </p:nvCxnSpPr>
          <p:spPr>
            <a:xfrm>
              <a:off x="3544791" y="4941683"/>
              <a:ext cx="576196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354" name="CaixaDeTexto 30"/>
            <p:cNvSpPr txBox="1">
              <a:spLocks noChangeArrowheads="1"/>
            </p:cNvSpPr>
            <p:nvPr/>
          </p:nvSpPr>
          <p:spPr bwMode="auto">
            <a:xfrm>
              <a:off x="3188023" y="1772816"/>
              <a:ext cx="1349639" cy="451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pt-BR" altLang="pt-BR" sz="1600" dirty="0"/>
                <a:t>Comprimento de</a:t>
              </a:r>
            </a:p>
            <a:p>
              <a:pPr algn="ctr" eaLnBrk="1" hangingPunct="1"/>
              <a:r>
                <a:rPr lang="pt-BR" altLang="pt-BR" sz="1600" dirty="0"/>
                <a:t>Onda grande</a:t>
              </a:r>
            </a:p>
          </p:txBody>
        </p:sp>
        <p:sp>
          <p:nvSpPr>
            <p:cNvPr id="14355" name="CaixaDeTexto 31"/>
            <p:cNvSpPr txBox="1">
              <a:spLocks noChangeArrowheads="1"/>
            </p:cNvSpPr>
            <p:nvPr/>
          </p:nvSpPr>
          <p:spPr bwMode="auto">
            <a:xfrm>
              <a:off x="5804660" y="1340768"/>
              <a:ext cx="868898" cy="451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pt-BR" altLang="pt-BR" sz="1600" dirty="0"/>
                <a:t>Amplitude</a:t>
              </a:r>
            </a:p>
            <a:p>
              <a:pPr algn="ctr" eaLnBrk="1" hangingPunct="1"/>
              <a:r>
                <a:rPr lang="pt-BR" altLang="pt-BR" sz="1600" b="1" i="1" dirty="0"/>
                <a:t>A</a:t>
              </a:r>
              <a:r>
                <a:rPr lang="pt-BR" altLang="pt-BR" sz="1050" b="1" i="1" dirty="0"/>
                <a:t>1</a:t>
              </a:r>
              <a:endParaRPr lang="pt-BR" altLang="pt-BR" sz="1600" b="1" i="1" dirty="0"/>
            </a:p>
          </p:txBody>
        </p:sp>
        <p:sp>
          <p:nvSpPr>
            <p:cNvPr id="14356" name="CaixaDeTexto 32"/>
            <p:cNvSpPr txBox="1">
              <a:spLocks noChangeArrowheads="1"/>
            </p:cNvSpPr>
            <p:nvPr/>
          </p:nvSpPr>
          <p:spPr bwMode="auto">
            <a:xfrm>
              <a:off x="5794658" y="2895327"/>
              <a:ext cx="868898" cy="451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pt-BR" altLang="pt-BR" sz="1600" dirty="0"/>
                <a:t>Amplitude</a:t>
              </a:r>
            </a:p>
            <a:p>
              <a:pPr algn="ctr" eaLnBrk="1" hangingPunct="1"/>
              <a:r>
                <a:rPr lang="pt-BR" altLang="pt-BR" sz="1600" b="1" i="1" dirty="0"/>
                <a:t>A</a:t>
              </a:r>
              <a:r>
                <a:rPr lang="pt-BR" altLang="pt-BR" sz="1050" b="1" i="1" dirty="0"/>
                <a:t>2</a:t>
              </a:r>
              <a:endParaRPr lang="pt-BR" altLang="pt-BR" sz="1600" b="1" i="1" dirty="0"/>
            </a:p>
          </p:txBody>
        </p:sp>
        <p:sp>
          <p:nvSpPr>
            <p:cNvPr id="14357" name="CaixaDeTexto 33"/>
            <p:cNvSpPr txBox="1">
              <a:spLocks noChangeArrowheads="1"/>
            </p:cNvSpPr>
            <p:nvPr/>
          </p:nvSpPr>
          <p:spPr bwMode="auto">
            <a:xfrm>
              <a:off x="5866666" y="4839543"/>
              <a:ext cx="868898" cy="451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pt-BR" altLang="pt-BR" sz="1600" dirty="0"/>
                <a:t>Amplitude</a:t>
              </a:r>
            </a:p>
            <a:p>
              <a:pPr algn="ctr" eaLnBrk="1" hangingPunct="1"/>
              <a:r>
                <a:rPr lang="pt-BR" altLang="pt-BR" sz="1600" b="1" i="1" dirty="0"/>
                <a:t>A</a:t>
              </a:r>
              <a:r>
                <a:rPr lang="pt-BR" altLang="pt-BR" sz="1050" b="1" i="1" dirty="0"/>
                <a:t>3</a:t>
              </a:r>
              <a:endParaRPr lang="pt-BR" altLang="pt-BR" sz="1600" b="1" i="1" dirty="0"/>
            </a:p>
          </p:txBody>
        </p:sp>
        <p:cxnSp>
          <p:nvCxnSpPr>
            <p:cNvPr id="36" name="Conector reto 35"/>
            <p:cNvCxnSpPr/>
            <p:nvPr/>
          </p:nvCxnSpPr>
          <p:spPr>
            <a:xfrm flipV="1">
              <a:off x="3563839" y="3357596"/>
              <a:ext cx="0" cy="143964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ector reto 36"/>
            <p:cNvCxnSpPr/>
            <p:nvPr/>
          </p:nvCxnSpPr>
          <p:spPr>
            <a:xfrm flipV="1">
              <a:off x="4097177" y="3429022"/>
              <a:ext cx="0" cy="143964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360" name="CaixaDeTexto 37"/>
            <p:cNvSpPr txBox="1">
              <a:spLocks noChangeArrowheads="1"/>
            </p:cNvSpPr>
            <p:nvPr/>
          </p:nvSpPr>
          <p:spPr bwMode="auto">
            <a:xfrm>
              <a:off x="1444165" y="2031231"/>
              <a:ext cx="1013882" cy="451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pt-BR" altLang="pt-BR" sz="1600" b="1" dirty="0"/>
                <a:t>Frequência</a:t>
              </a:r>
            </a:p>
            <a:p>
              <a:pPr algn="ctr" eaLnBrk="1" hangingPunct="1"/>
              <a:r>
                <a:rPr lang="pt-BR" altLang="pt-BR" sz="1600" b="1" dirty="0"/>
                <a:t>baixa</a:t>
              </a:r>
            </a:p>
          </p:txBody>
        </p:sp>
        <p:sp>
          <p:nvSpPr>
            <p:cNvPr id="14361" name="CaixaDeTexto 38"/>
            <p:cNvSpPr txBox="1">
              <a:spLocks noChangeArrowheads="1"/>
            </p:cNvSpPr>
            <p:nvPr/>
          </p:nvSpPr>
          <p:spPr bwMode="auto">
            <a:xfrm>
              <a:off x="1444165" y="3399383"/>
              <a:ext cx="1013882" cy="451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pt-BR" altLang="pt-BR" sz="1600" b="1" dirty="0"/>
                <a:t>Frequência</a:t>
              </a:r>
            </a:p>
            <a:p>
              <a:pPr algn="ctr" eaLnBrk="1" hangingPunct="1"/>
              <a:r>
                <a:rPr lang="pt-BR" altLang="pt-BR" sz="1600" b="1" dirty="0"/>
                <a:t>alta</a:t>
              </a:r>
            </a:p>
          </p:txBody>
        </p:sp>
        <p:sp>
          <p:nvSpPr>
            <p:cNvPr id="14362" name="CaixaDeTexto 39"/>
            <p:cNvSpPr txBox="1">
              <a:spLocks noChangeArrowheads="1"/>
            </p:cNvSpPr>
            <p:nvPr/>
          </p:nvSpPr>
          <p:spPr bwMode="auto">
            <a:xfrm>
              <a:off x="1444165" y="5199583"/>
              <a:ext cx="1013882" cy="451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pt-BR" altLang="pt-BR" sz="1600" b="1" dirty="0"/>
                <a:t>Frequência</a:t>
              </a:r>
            </a:p>
            <a:p>
              <a:pPr algn="ctr" eaLnBrk="1" hangingPunct="1"/>
              <a:r>
                <a:rPr lang="pt-BR" altLang="pt-BR" sz="1600" b="1" dirty="0"/>
                <a:t>alta</a:t>
              </a:r>
            </a:p>
          </p:txBody>
        </p:sp>
        <p:sp>
          <p:nvSpPr>
            <p:cNvPr id="14363" name="CaixaDeTexto 40"/>
            <p:cNvSpPr txBox="1">
              <a:spLocks noChangeArrowheads="1"/>
            </p:cNvSpPr>
            <p:nvPr/>
          </p:nvSpPr>
          <p:spPr bwMode="auto">
            <a:xfrm>
              <a:off x="1980358" y="2420888"/>
              <a:ext cx="35939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pt-BR" altLang="pt-BR" sz="1200" b="1" i="1"/>
                <a:t>V</a:t>
              </a:r>
              <a:r>
                <a:rPr lang="pt-BR" altLang="pt-BR" sz="900" b="1" i="1"/>
                <a:t>1</a:t>
              </a:r>
              <a:endParaRPr lang="pt-BR" altLang="pt-BR" sz="1200" b="1" i="1"/>
            </a:p>
          </p:txBody>
        </p:sp>
        <p:sp>
          <p:nvSpPr>
            <p:cNvPr id="14364" name="CaixaDeTexto 41"/>
            <p:cNvSpPr txBox="1">
              <a:spLocks noChangeArrowheads="1"/>
            </p:cNvSpPr>
            <p:nvPr/>
          </p:nvSpPr>
          <p:spPr bwMode="auto">
            <a:xfrm>
              <a:off x="1983720" y="3861048"/>
              <a:ext cx="35137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pt-BR" altLang="pt-BR" sz="1200" b="1" i="1"/>
                <a:t>V</a:t>
              </a:r>
              <a:r>
                <a:rPr lang="pt-BR" altLang="pt-BR" sz="900" b="1" i="1"/>
                <a:t>2</a:t>
              </a:r>
              <a:endParaRPr lang="pt-BR" altLang="pt-BR" sz="1200" b="1" i="1"/>
            </a:p>
          </p:txBody>
        </p:sp>
        <p:sp>
          <p:nvSpPr>
            <p:cNvPr id="14365" name="CaixaDeTexto 42"/>
            <p:cNvSpPr txBox="1">
              <a:spLocks noChangeArrowheads="1"/>
            </p:cNvSpPr>
            <p:nvPr/>
          </p:nvSpPr>
          <p:spPr bwMode="auto">
            <a:xfrm>
              <a:off x="2051720" y="5528265"/>
              <a:ext cx="35939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pt-BR" altLang="pt-BR" sz="1200" b="1" i="1"/>
                <a:t>V</a:t>
              </a:r>
              <a:r>
                <a:rPr lang="pt-BR" altLang="pt-BR" sz="900" b="1" i="1"/>
                <a:t>2</a:t>
              </a:r>
              <a:endParaRPr lang="pt-BR" altLang="pt-BR" sz="1200" b="1" i="1"/>
            </a:p>
          </p:txBody>
        </p:sp>
        <p:sp>
          <p:nvSpPr>
            <p:cNvPr id="14366" name="CaixaDeTexto 43"/>
            <p:cNvSpPr txBox="1">
              <a:spLocks noChangeArrowheads="1"/>
            </p:cNvSpPr>
            <p:nvPr/>
          </p:nvSpPr>
          <p:spPr bwMode="auto">
            <a:xfrm>
              <a:off x="3627080" y="4581128"/>
              <a:ext cx="3770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l-GR" altLang="pt-BR" b="1" i="1"/>
                <a:t>λ</a:t>
              </a:r>
              <a:r>
                <a:rPr lang="pt-BR" altLang="pt-BR" sz="900" b="1" i="1"/>
                <a:t>2</a:t>
              </a:r>
              <a:endParaRPr lang="pt-BR" altLang="pt-BR" sz="1200" b="1" i="1"/>
            </a:p>
          </p:txBody>
        </p:sp>
        <p:sp>
          <p:nvSpPr>
            <p:cNvPr id="14367" name="CaixaDeTexto 44"/>
            <p:cNvSpPr txBox="1">
              <a:spLocks noChangeArrowheads="1"/>
            </p:cNvSpPr>
            <p:nvPr/>
          </p:nvSpPr>
          <p:spPr bwMode="auto">
            <a:xfrm>
              <a:off x="3635896" y="1340768"/>
              <a:ext cx="3770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l-GR" altLang="pt-BR" b="1" i="1"/>
                <a:t>λ</a:t>
              </a:r>
              <a:r>
                <a:rPr lang="pt-BR" altLang="pt-BR" sz="900" b="1" i="1"/>
                <a:t>1</a:t>
              </a:r>
              <a:endParaRPr lang="pt-BR" altLang="pt-BR" sz="1200" b="1" i="1"/>
            </a:p>
          </p:txBody>
        </p:sp>
        <p:cxnSp>
          <p:nvCxnSpPr>
            <p:cNvPr id="49" name="Conector de seta reta 48"/>
            <p:cNvCxnSpPr/>
            <p:nvPr/>
          </p:nvCxnSpPr>
          <p:spPr>
            <a:xfrm flipV="1">
              <a:off x="6228944" y="3409975"/>
              <a:ext cx="0" cy="549192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ector de seta reta 50"/>
            <p:cNvCxnSpPr/>
            <p:nvPr/>
          </p:nvCxnSpPr>
          <p:spPr>
            <a:xfrm flipV="1">
              <a:off x="6257516" y="5335323"/>
              <a:ext cx="0" cy="26189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370" name="CaixaDeTexto 55"/>
            <p:cNvSpPr txBox="1">
              <a:spLocks noChangeArrowheads="1"/>
            </p:cNvSpPr>
            <p:nvPr/>
          </p:nvSpPr>
          <p:spPr bwMode="auto">
            <a:xfrm>
              <a:off x="2800715" y="5949280"/>
              <a:ext cx="3407417" cy="403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l-GR" altLang="pt-BR" sz="2800" b="1" i="1" dirty="0"/>
                <a:t>λ</a:t>
              </a:r>
              <a:r>
                <a:rPr lang="pt-BR" altLang="pt-BR" sz="1100" b="1" i="1" dirty="0"/>
                <a:t>1 </a:t>
              </a:r>
              <a:r>
                <a:rPr lang="pt-BR" altLang="pt-BR" sz="1600" b="1" i="1" dirty="0"/>
                <a:t>&gt; </a:t>
              </a:r>
              <a:r>
                <a:rPr lang="el-GR" altLang="pt-BR" sz="2800" b="1" i="1" dirty="0"/>
                <a:t>λ</a:t>
              </a:r>
              <a:r>
                <a:rPr lang="pt-BR" altLang="pt-BR" sz="1400" b="1" i="1" dirty="0"/>
                <a:t>2</a:t>
              </a:r>
              <a:r>
                <a:rPr lang="pt-BR" altLang="pt-BR" b="1" i="1" dirty="0"/>
                <a:t> </a:t>
              </a:r>
              <a:r>
                <a:rPr lang="pt-BR" altLang="pt-BR" sz="1600" b="1" i="1" dirty="0"/>
                <a:t>		,               </a:t>
              </a:r>
              <a:r>
                <a:rPr lang="pt-BR" altLang="pt-BR" sz="2400" b="1" i="1" dirty="0" smtClean="0"/>
                <a:t>V</a:t>
              </a:r>
              <a:r>
                <a:rPr lang="pt-BR" altLang="pt-BR" sz="1600" b="1" i="1" dirty="0" smtClean="0"/>
                <a:t>1&lt;</a:t>
              </a:r>
              <a:r>
                <a:rPr lang="pt-BR" altLang="pt-BR" sz="2400" b="1" i="1" dirty="0" smtClean="0"/>
                <a:t>V</a:t>
              </a:r>
              <a:r>
                <a:rPr lang="pt-BR" altLang="pt-BR" sz="1600" b="1" i="1" dirty="0" smtClean="0"/>
                <a:t>2</a:t>
              </a:r>
              <a:r>
                <a:rPr lang="pt-BR" altLang="pt-BR" sz="1400" b="1" i="1" dirty="0" smtClean="0"/>
                <a:t>  </a:t>
              </a:r>
              <a:r>
                <a:rPr lang="pt-BR" altLang="pt-BR" sz="1600" b="1" i="1" dirty="0" smtClean="0"/>
                <a:t>         </a:t>
              </a:r>
              <a:r>
                <a:rPr lang="pt-BR" altLang="pt-BR" sz="2000" b="1" i="1" dirty="0" smtClean="0"/>
                <a:t> </a:t>
              </a:r>
              <a:r>
                <a:rPr lang="pt-BR" altLang="pt-BR" sz="2000" b="1" i="1" dirty="0"/>
                <a:t>A</a:t>
              </a:r>
              <a:r>
                <a:rPr lang="pt-BR" altLang="pt-BR" sz="1600" b="1" i="1" dirty="0"/>
                <a:t>1&gt;</a:t>
              </a:r>
              <a:r>
                <a:rPr lang="pt-BR" altLang="pt-BR" sz="2000" b="1" i="1" dirty="0"/>
                <a:t>A</a:t>
              </a:r>
              <a:r>
                <a:rPr lang="pt-BR" altLang="pt-BR" sz="1600" b="1" i="1" dirty="0"/>
                <a:t>2</a:t>
              </a:r>
              <a:endParaRPr lang="pt-BR" altLang="pt-BR" sz="28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53792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7584" y="148130"/>
            <a:ext cx="6624736" cy="6679943"/>
          </a:xfrm>
        </p:spPr>
      </p:pic>
    </p:spTree>
    <p:extLst>
      <p:ext uri="{BB962C8B-B14F-4D97-AF65-F5344CB8AC3E}">
        <p14:creationId xmlns:p14="http://schemas.microsoft.com/office/powerpoint/2010/main" xmlns="" val="89629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CaixaDeTexto 8"/>
          <p:cNvSpPr txBox="1">
            <a:spLocks noChangeArrowheads="1"/>
          </p:cNvSpPr>
          <p:nvPr/>
        </p:nvSpPr>
        <p:spPr bwMode="auto">
          <a:xfrm>
            <a:off x="73768" y="1008806"/>
            <a:ext cx="907023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400" dirty="0" smtClean="0">
                <a:latin typeface="+mn-lt"/>
              </a:rPr>
              <a:t>Cálculo da velocidade e  comprimento  de onda</a:t>
            </a:r>
            <a:endParaRPr lang="pt-BR" altLang="pt-BR" sz="2400" dirty="0">
              <a:latin typeface="+mn-lt"/>
            </a:endParaRPr>
          </a:p>
        </p:txBody>
      </p:sp>
      <p:graphicFrame>
        <p:nvGraphicFramePr>
          <p:cNvPr id="307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59299186"/>
              </p:ext>
            </p:extLst>
          </p:nvPr>
        </p:nvGraphicFramePr>
        <p:xfrm>
          <a:off x="80357" y="1470769"/>
          <a:ext cx="5283732" cy="1447276"/>
        </p:xfrm>
        <a:graphic>
          <a:graphicData uri="http://schemas.openxmlformats.org/presentationml/2006/ole">
            <p:oleObj spid="_x0000_s87115" name="Equation" r:id="rId4" imgW="1447172" imgH="393529" progId="">
              <p:embed/>
            </p:oleObj>
          </a:graphicData>
        </a:graphic>
      </p:graphicFrame>
      <p:graphicFrame>
        <p:nvGraphicFramePr>
          <p:cNvPr id="28682" name="Object 17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037635330"/>
              </p:ext>
            </p:extLst>
          </p:nvPr>
        </p:nvGraphicFramePr>
        <p:xfrm>
          <a:off x="5508104" y="1522774"/>
          <a:ext cx="3406731" cy="1397993"/>
        </p:xfrm>
        <a:graphic>
          <a:graphicData uri="http://schemas.openxmlformats.org/presentationml/2006/ole">
            <p:oleObj spid="_x0000_s87116" name="Equação" r:id="rId5" imgW="495000" imgH="203040" progId="Equation.3">
              <p:embed/>
            </p:oleObj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229600" cy="561975"/>
          </a:xfrm>
        </p:spPr>
        <p:txBody>
          <a:bodyPr/>
          <a:lstStyle/>
          <a:p>
            <a:pPr algn="just"/>
            <a:r>
              <a:rPr lang="pt-BR" sz="5400" b="1" dirty="0" smtClean="0"/>
              <a:t>Equação de onda</a:t>
            </a:r>
            <a:endParaRPr lang="pt-BR" sz="5400" b="1" dirty="0"/>
          </a:p>
        </p:txBody>
      </p:sp>
      <p:sp>
        <p:nvSpPr>
          <p:cNvPr id="8" name="CaixaDeTexto 6"/>
          <p:cNvSpPr txBox="1">
            <a:spLocks noChangeArrowheads="1"/>
          </p:cNvSpPr>
          <p:nvPr/>
        </p:nvSpPr>
        <p:spPr bwMode="auto">
          <a:xfrm>
            <a:off x="107504" y="3363984"/>
            <a:ext cx="345598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400" b="1" i="1" dirty="0">
                <a:latin typeface="+mn-lt"/>
              </a:rPr>
              <a:t>v</a:t>
            </a:r>
            <a:r>
              <a:rPr lang="pt-BR" altLang="pt-BR" sz="2400" dirty="0">
                <a:latin typeface="+mn-lt"/>
              </a:rPr>
              <a:t> = velocidade da onda</a:t>
            </a:r>
          </a:p>
          <a:p>
            <a:pPr algn="just" eaLnBrk="1" hangingPunct="1"/>
            <a:r>
              <a:rPr lang="pt-BR" altLang="pt-BR" sz="2400" b="1" dirty="0">
                <a:latin typeface="+mn-lt"/>
              </a:rPr>
              <a:t>ΔS</a:t>
            </a:r>
            <a:r>
              <a:rPr lang="pt-BR" altLang="pt-BR" sz="2400" dirty="0">
                <a:latin typeface="+mn-lt"/>
              </a:rPr>
              <a:t> = distância percorrida</a:t>
            </a:r>
          </a:p>
          <a:p>
            <a:pPr algn="just" eaLnBrk="1" hangingPunct="1"/>
            <a:r>
              <a:rPr lang="pt-BR" altLang="pt-BR" sz="2400" b="1" dirty="0" err="1">
                <a:latin typeface="+mn-lt"/>
              </a:rPr>
              <a:t>Δt</a:t>
            </a:r>
            <a:r>
              <a:rPr lang="pt-BR" altLang="pt-BR" sz="2400" b="1" dirty="0">
                <a:latin typeface="+mn-lt"/>
              </a:rPr>
              <a:t> </a:t>
            </a:r>
            <a:r>
              <a:rPr lang="pt-BR" altLang="pt-BR" sz="2400" dirty="0">
                <a:latin typeface="+mn-lt"/>
              </a:rPr>
              <a:t>= intervalo de tempo</a:t>
            </a:r>
          </a:p>
          <a:p>
            <a:pPr algn="just" eaLnBrk="1" hangingPunct="1"/>
            <a:endParaRPr lang="pt-BR" altLang="pt-BR" sz="2400" dirty="0">
              <a:latin typeface="+mn-lt"/>
            </a:endParaRPr>
          </a:p>
        </p:txBody>
      </p:sp>
      <p:sp>
        <p:nvSpPr>
          <p:cNvPr id="9" name="Retângulo 8"/>
          <p:cNvSpPr>
            <a:spLocks noChangeArrowheads="1"/>
          </p:cNvSpPr>
          <p:nvPr/>
        </p:nvSpPr>
        <p:spPr bwMode="auto">
          <a:xfrm>
            <a:off x="5508104" y="3363984"/>
            <a:ext cx="3024188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400" b="1" i="1" dirty="0">
                <a:latin typeface="+mn-lt"/>
              </a:rPr>
              <a:t>λ</a:t>
            </a:r>
            <a:r>
              <a:rPr lang="pt-BR" altLang="pt-BR" sz="2400" dirty="0">
                <a:latin typeface="+mn-lt"/>
              </a:rPr>
              <a:t> = comprimento de uma onda sonora ou onda </a:t>
            </a:r>
            <a:r>
              <a:rPr lang="pt-BR" altLang="pt-BR" sz="2400" dirty="0" smtClean="0">
                <a:latin typeface="+mn-lt"/>
              </a:rPr>
              <a:t>eletromagnética</a:t>
            </a:r>
          </a:p>
          <a:p>
            <a:pPr algn="just" eaLnBrk="1" hangingPunct="1"/>
            <a:r>
              <a:rPr lang="pt-BR" altLang="pt-BR" sz="2400" b="1" dirty="0">
                <a:latin typeface="+mn-lt"/>
              </a:rPr>
              <a:t>f</a:t>
            </a:r>
            <a:r>
              <a:rPr lang="pt-BR" altLang="pt-BR" sz="2400" dirty="0" smtClean="0">
                <a:latin typeface="+mn-lt"/>
              </a:rPr>
              <a:t> = frequência da onda</a:t>
            </a:r>
            <a:endParaRPr lang="pt-BR" altLang="pt-BR" sz="2400" dirty="0">
              <a:latin typeface="+mn-lt"/>
            </a:endParaRPr>
          </a:p>
          <a:p>
            <a:pPr algn="just" eaLnBrk="1" hangingPunct="1"/>
            <a:r>
              <a:rPr lang="pt-BR" altLang="pt-BR" sz="2400" b="1" i="1" dirty="0">
                <a:latin typeface="+mn-lt"/>
              </a:rPr>
              <a:t>T</a:t>
            </a:r>
            <a:r>
              <a:rPr lang="pt-BR" altLang="pt-BR" sz="2400" dirty="0">
                <a:latin typeface="+mn-lt"/>
              </a:rPr>
              <a:t> =  período da onda</a:t>
            </a:r>
          </a:p>
        </p:txBody>
      </p:sp>
    </p:spTree>
    <p:extLst>
      <p:ext uri="{BB962C8B-B14F-4D97-AF65-F5344CB8AC3E}">
        <p14:creationId xmlns:p14="http://schemas.microsoft.com/office/powerpoint/2010/main" xmlns="" val="3675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pt-BR" altLang="pt-BR" b="1" i="1" dirty="0" smtClean="0"/>
              <a:t>λ</a:t>
            </a:r>
            <a:r>
              <a:rPr lang="pt-BR" altLang="pt-BR" b="1" dirty="0" smtClean="0"/>
              <a:t> </a:t>
            </a:r>
            <a:r>
              <a:rPr lang="pt-BR" altLang="pt-BR" dirty="0" smtClean="0"/>
              <a:t>= comprimento de onda, de onda mecânica ou onda eletromagnética;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pt-BR" altLang="pt-BR" b="1" i="1" dirty="0" smtClean="0"/>
              <a:t>c</a:t>
            </a:r>
            <a:r>
              <a:rPr lang="pt-BR" altLang="pt-BR" b="1" dirty="0" smtClean="0"/>
              <a:t> </a:t>
            </a:r>
            <a:r>
              <a:rPr lang="pt-BR" altLang="pt-BR" dirty="0" smtClean="0"/>
              <a:t>= velocidade da luz no vácuo = 299.792,458 km/s ~ 300.000 km/s = 300.000.000 m/s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pt-BR" altLang="pt-BR" b="1" i="1" dirty="0" err="1" smtClean="0"/>
              <a:t>v</a:t>
            </a:r>
            <a:r>
              <a:rPr lang="pt-BR" altLang="pt-BR" sz="1400" b="1" i="1" dirty="0" err="1" smtClean="0"/>
              <a:t>som</a:t>
            </a:r>
            <a:r>
              <a:rPr lang="pt-BR" altLang="pt-BR" b="1" dirty="0" smtClean="0"/>
              <a:t> </a:t>
            </a:r>
            <a:r>
              <a:rPr lang="pt-BR" altLang="pt-BR" dirty="0" smtClean="0"/>
              <a:t>= velocidade do som no ar = 343 m/s a 20 °C (68 </a:t>
            </a:r>
            <a:r>
              <a:rPr lang="pt-BR" altLang="pt-BR" dirty="0" err="1" smtClean="0"/>
              <a:t>°F</a:t>
            </a:r>
            <a:r>
              <a:rPr lang="pt-BR" altLang="pt-BR" dirty="0" smtClean="0"/>
              <a:t>);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pt-BR" altLang="pt-BR" dirty="0" smtClean="0"/>
              <a:t> </a:t>
            </a:r>
            <a:r>
              <a:rPr lang="pt-BR" altLang="pt-BR" b="1" i="1" dirty="0" smtClean="0"/>
              <a:t>f</a:t>
            </a:r>
            <a:r>
              <a:rPr lang="pt-BR" altLang="pt-BR" b="1" dirty="0" smtClean="0"/>
              <a:t> </a:t>
            </a:r>
            <a:r>
              <a:rPr lang="pt-BR" altLang="pt-BR" dirty="0" smtClean="0"/>
              <a:t>= frequência da onda 1/s = Hz.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pt-BR" altLang="pt-BR" dirty="0" smtClean="0"/>
              <a:t>Ouve-se de 20 a 20.000 Hz.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pt-BR" altLang="pt-BR" dirty="0" smtClean="0"/>
          </a:p>
          <a:p>
            <a:pPr algn="just">
              <a:buFont typeface="Wingdings" panose="05000000000000000000" pitchFamily="2" charset="2"/>
              <a:buChar char="ü"/>
            </a:pPr>
            <a:endParaRPr lang="pt-BR" altLang="pt-BR" dirty="0" smtClean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229600" cy="706090"/>
          </a:xfrm>
        </p:spPr>
        <p:txBody>
          <a:bodyPr/>
          <a:lstStyle/>
          <a:p>
            <a:pPr algn="just"/>
            <a:r>
              <a:rPr lang="pt-BR" sz="5400" b="1" dirty="0" smtClean="0"/>
              <a:t>Lembrando:</a:t>
            </a:r>
            <a:endParaRPr lang="pt-BR" sz="5400" b="1" dirty="0"/>
          </a:p>
        </p:txBody>
      </p:sp>
    </p:spTree>
    <p:extLst>
      <p:ext uri="{BB962C8B-B14F-4D97-AF65-F5344CB8AC3E}">
        <p14:creationId xmlns:p14="http://schemas.microsoft.com/office/powerpoint/2010/main" xmlns="" val="21907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tângulo 2"/>
          <p:cNvSpPr>
            <a:spLocks noChangeArrowheads="1"/>
          </p:cNvSpPr>
          <p:nvPr/>
        </p:nvSpPr>
        <p:spPr bwMode="auto">
          <a:xfrm>
            <a:off x="180201" y="188640"/>
            <a:ext cx="8424936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800" b="1" dirty="0">
                <a:latin typeface="+mn-lt"/>
              </a:rPr>
              <a:t>Propagação de um pulso em meios unidimensionais</a:t>
            </a:r>
            <a:endParaRPr lang="pt-BR" altLang="pt-BR" sz="2800" dirty="0">
              <a:latin typeface="+mn-lt"/>
            </a:endParaRPr>
          </a:p>
          <a:p>
            <a:pPr algn="just" eaLnBrk="1" hangingPunct="1"/>
            <a:r>
              <a:rPr lang="pt-BR" altLang="pt-BR" sz="2400" dirty="0" smtClean="0">
                <a:latin typeface="+mn-lt"/>
              </a:rPr>
              <a:t>Considere </a:t>
            </a:r>
            <a:r>
              <a:rPr lang="pt-BR" altLang="pt-BR" sz="2400" dirty="0">
                <a:latin typeface="+mn-lt"/>
              </a:rPr>
              <a:t>uma corda homogênea, de seção transversal constante, de massa </a:t>
            </a:r>
            <a:r>
              <a:rPr lang="pt-BR" altLang="pt-BR" sz="2400" b="1" i="1" dirty="0">
                <a:latin typeface="+mn-lt"/>
              </a:rPr>
              <a:t>m </a:t>
            </a:r>
            <a:r>
              <a:rPr lang="pt-BR" altLang="pt-BR" sz="2400" dirty="0">
                <a:latin typeface="+mn-lt"/>
              </a:rPr>
              <a:t>e comprimento </a:t>
            </a:r>
            <a:r>
              <a:rPr lang="pt-BR" altLang="pt-BR" sz="2400" b="1" i="1" dirty="0">
                <a:latin typeface="+mn-lt"/>
              </a:rPr>
              <a:t>L</a:t>
            </a:r>
            <a:r>
              <a:rPr lang="pt-BR" altLang="pt-BR" sz="2400" dirty="0">
                <a:latin typeface="+mn-lt"/>
              </a:rPr>
              <a:t>. Chama-se densidade linear de massa a grandeza  que é dada por</a:t>
            </a:r>
            <a:r>
              <a:rPr lang="pt-BR" altLang="pt-BR" sz="2400" dirty="0" smtClean="0">
                <a:latin typeface="+mn-lt"/>
              </a:rPr>
              <a:t>:</a:t>
            </a:r>
            <a:endParaRPr lang="pt-BR" altLang="pt-BR" sz="2400" dirty="0">
              <a:latin typeface="+mn-lt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07040803"/>
              </p:ext>
            </p:extLst>
          </p:nvPr>
        </p:nvGraphicFramePr>
        <p:xfrm>
          <a:off x="7236295" y="1721306"/>
          <a:ext cx="1734370" cy="1535197"/>
        </p:xfrm>
        <a:graphic>
          <a:graphicData uri="http://schemas.openxmlformats.org/presentationml/2006/ole">
            <p:oleObj spid="_x0000_s101398" name="Equação" r:id="rId3" imgW="444307" imgH="393529" progId="Equation.3">
              <p:embed/>
            </p:oleObj>
          </a:graphicData>
        </a:graphic>
      </p:graphicFrame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-180528" y="3053940"/>
            <a:ext cx="6912767" cy="2160587"/>
          </a:xfrm>
        </p:spPr>
        <p:txBody>
          <a:bodyPr/>
          <a:lstStyle/>
          <a:p>
            <a:pPr algn="just">
              <a:buFont typeface="Arial" panose="020B0604020202020204" pitchFamily="34" charset="0"/>
              <a:buNone/>
            </a:pPr>
            <a:r>
              <a:rPr lang="pt-BR" altLang="pt-BR" sz="2400" dirty="0" smtClean="0"/>
              <a:t>	A velocidade de propagação do pulso na corda depende apenas da força de tração (T) e da densidade linear da corda, sendo dada por:</a:t>
            </a:r>
            <a:endParaRPr lang="pt-BR" altLang="pt-BR" sz="2000" dirty="0" smtClean="0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75088043"/>
              </p:ext>
            </p:extLst>
          </p:nvPr>
        </p:nvGraphicFramePr>
        <p:xfrm>
          <a:off x="7192963" y="3397250"/>
          <a:ext cx="1800225" cy="1625600"/>
        </p:xfrm>
        <a:graphic>
          <a:graphicData uri="http://schemas.openxmlformats.org/presentationml/2006/ole">
            <p:oleObj spid="_x0000_s101399" name="Equação" r:id="rId4" imgW="520560" imgH="469800" progId="Equation.3">
              <p:embed/>
            </p:oleObj>
          </a:graphicData>
        </a:graphic>
      </p:graphicFrame>
      <p:sp>
        <p:nvSpPr>
          <p:cNvPr id="2" name="Retângulo 1"/>
          <p:cNvSpPr/>
          <p:nvPr/>
        </p:nvSpPr>
        <p:spPr>
          <a:xfrm>
            <a:off x="180200" y="1792056"/>
            <a:ext cx="7056095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/>
            <a:r>
              <a:rPr lang="pt-BR" altLang="pt-BR" sz="2800" dirty="0" smtClean="0">
                <a:latin typeface="+mn-lt"/>
              </a:rPr>
              <a:t>A </a:t>
            </a:r>
            <a:r>
              <a:rPr lang="pt-BR" altLang="pt-BR" sz="2400" dirty="0" smtClean="0">
                <a:latin typeface="+mn-lt"/>
              </a:rPr>
              <a:t>densidade linear </a:t>
            </a:r>
            <a:r>
              <a:rPr lang="pt-BR" altLang="pt-BR" sz="2400" dirty="0">
                <a:latin typeface="+mn-lt"/>
              </a:rPr>
              <a:t>de massa representa a massa da corda por unidade de comprimento. Sua unidade no SI é o Kg/m.</a:t>
            </a:r>
          </a:p>
        </p:txBody>
      </p:sp>
      <p:sp>
        <p:nvSpPr>
          <p:cNvPr id="11" name="Retângulo 15"/>
          <p:cNvSpPr>
            <a:spLocks noChangeArrowheads="1"/>
          </p:cNvSpPr>
          <p:nvPr/>
        </p:nvSpPr>
        <p:spPr bwMode="auto">
          <a:xfrm>
            <a:off x="335089" y="4257828"/>
            <a:ext cx="7741493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400" b="1" dirty="0" smtClean="0">
                <a:latin typeface="+mn-lt"/>
              </a:rPr>
              <a:t>Onde:</a:t>
            </a:r>
          </a:p>
          <a:p>
            <a:pPr eaLnBrk="1" hangingPunct="1"/>
            <a:r>
              <a:rPr lang="pt-BR" altLang="pt-BR" sz="2400" b="1" dirty="0" smtClean="0">
                <a:latin typeface="+mn-lt"/>
              </a:rPr>
              <a:t>V </a:t>
            </a:r>
            <a:r>
              <a:rPr lang="pt-BR" altLang="pt-BR" sz="2400" dirty="0">
                <a:latin typeface="+mn-lt"/>
              </a:rPr>
              <a:t>= velocidade de propagação da onda, em m/s.</a:t>
            </a:r>
          </a:p>
          <a:p>
            <a:pPr eaLnBrk="1" hangingPunct="1"/>
            <a:r>
              <a:rPr lang="pt-BR" altLang="pt-BR" sz="2400" b="1" dirty="0">
                <a:latin typeface="+mn-lt"/>
              </a:rPr>
              <a:t>F </a:t>
            </a:r>
            <a:r>
              <a:rPr lang="pt-BR" altLang="pt-BR" sz="2400" dirty="0">
                <a:latin typeface="+mn-lt"/>
              </a:rPr>
              <a:t>= força tensora, em N.</a:t>
            </a:r>
          </a:p>
          <a:p>
            <a:pPr eaLnBrk="1" hangingPunct="1"/>
            <a:r>
              <a:rPr lang="pt-BR" altLang="pt-BR" sz="2400" b="1" dirty="0">
                <a:latin typeface="+mn-lt"/>
              </a:rPr>
              <a:t>μ </a:t>
            </a:r>
            <a:r>
              <a:rPr lang="pt-BR" altLang="pt-BR" sz="2400" dirty="0">
                <a:latin typeface="+mn-lt"/>
              </a:rPr>
              <a:t>= densidade linear, em Kg/m.</a:t>
            </a:r>
          </a:p>
          <a:p>
            <a:pPr eaLnBrk="1" hangingPunct="1"/>
            <a:r>
              <a:rPr lang="pt-BR" altLang="pt-BR" sz="2400" b="1" dirty="0">
                <a:latin typeface="+mn-lt"/>
              </a:rPr>
              <a:t>d </a:t>
            </a:r>
            <a:r>
              <a:rPr lang="pt-BR" altLang="pt-BR" sz="2400" dirty="0">
                <a:latin typeface="+mn-lt"/>
              </a:rPr>
              <a:t>= densidade volumétrica, em Kg/m³.</a:t>
            </a:r>
          </a:p>
          <a:p>
            <a:pPr eaLnBrk="1" hangingPunct="1"/>
            <a:r>
              <a:rPr lang="pt-BR" altLang="pt-BR" sz="2400" b="1" dirty="0">
                <a:latin typeface="+mn-lt"/>
              </a:rPr>
              <a:t>S </a:t>
            </a:r>
            <a:r>
              <a:rPr lang="pt-BR" altLang="pt-BR" sz="2400" dirty="0">
                <a:latin typeface="+mn-lt"/>
              </a:rPr>
              <a:t>= área de secção transversal, em m².</a:t>
            </a:r>
          </a:p>
        </p:txBody>
      </p:sp>
    </p:spTree>
    <p:extLst>
      <p:ext uri="{BB962C8B-B14F-4D97-AF65-F5344CB8AC3E}">
        <p14:creationId xmlns:p14="http://schemas.microsoft.com/office/powerpoint/2010/main" xmlns="" val="370349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ítulo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5122863" cy="561975"/>
          </a:xfrm>
        </p:spPr>
        <p:txBody>
          <a:bodyPr>
            <a:noAutofit/>
          </a:bodyPr>
          <a:lstStyle/>
          <a:p>
            <a:pPr algn="l"/>
            <a:r>
              <a:rPr lang="pt-BR" altLang="pt-BR" b="1" dirty="0" smtClean="0"/>
              <a:t>CURIOSIDADES</a:t>
            </a:r>
          </a:p>
        </p:txBody>
      </p:sp>
      <p:sp>
        <p:nvSpPr>
          <p:cNvPr id="25603" name="Espaço Reservado para Conteúdo 2"/>
          <p:cNvSpPr>
            <a:spLocks noGrp="1"/>
          </p:cNvSpPr>
          <p:nvPr>
            <p:ph idx="1"/>
          </p:nvPr>
        </p:nvSpPr>
        <p:spPr>
          <a:xfrm>
            <a:off x="311534" y="1196752"/>
            <a:ext cx="8508937" cy="5184576"/>
          </a:xfrm>
        </p:spPr>
        <p:txBody>
          <a:bodyPr/>
          <a:lstStyle/>
          <a:p>
            <a:pPr>
              <a:spcBef>
                <a:spcPct val="50000"/>
              </a:spcBef>
              <a:buFontTx/>
              <a:buChar char="•"/>
            </a:pPr>
            <a:r>
              <a:rPr lang="pt-BR" altLang="pt-BR" dirty="0" smtClean="0"/>
              <a:t>Depois que a onda é emitida, seu </a:t>
            </a:r>
            <a:r>
              <a:rPr lang="pt-BR" altLang="pt-BR" b="1" i="1" dirty="0" smtClean="0"/>
              <a:t>período </a:t>
            </a:r>
            <a:r>
              <a:rPr lang="pt-BR" altLang="pt-BR" dirty="0" smtClean="0"/>
              <a:t>e sua </a:t>
            </a:r>
            <a:r>
              <a:rPr lang="pt-BR" altLang="pt-BR" b="1" i="1" dirty="0" smtClean="0"/>
              <a:t>frequência não mudam </a:t>
            </a:r>
            <a:r>
              <a:rPr lang="pt-BR" altLang="pt-BR" dirty="0" smtClean="0"/>
              <a:t>mais.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pt-BR" altLang="pt-BR" dirty="0" smtClean="0"/>
              <a:t>A velocidade de uma onda </a:t>
            </a:r>
            <a:r>
              <a:rPr lang="pt-BR" altLang="pt-BR" b="1" i="1" dirty="0" smtClean="0"/>
              <a:t>só depende do meio</a:t>
            </a:r>
            <a:r>
              <a:rPr lang="pt-BR" altLang="pt-BR" dirty="0" smtClean="0"/>
              <a:t> onde ela está se propagando.</a:t>
            </a:r>
          </a:p>
          <a:p>
            <a:pPr>
              <a:spcBef>
                <a:spcPct val="50000"/>
              </a:spcBef>
            </a:pPr>
            <a:r>
              <a:rPr lang="pt-BR" altLang="pt-BR" dirty="0" smtClean="0"/>
              <a:t>A luz é mais rápida em meios menos densos, já o som propaga-se mais rapidamente em meios mais densos. </a:t>
            </a:r>
          </a:p>
        </p:txBody>
      </p:sp>
    </p:spTree>
    <p:extLst>
      <p:ext uri="{BB962C8B-B14F-4D97-AF65-F5344CB8AC3E}">
        <p14:creationId xmlns:p14="http://schemas.microsoft.com/office/powerpoint/2010/main" xmlns="" val="116407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73778" y="411226"/>
            <a:ext cx="994410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dirty="0">
                <a:solidFill>
                  <a:srgbClr val="7A9799"/>
                </a:solidFill>
                <a:latin typeface="Georgia"/>
                <a:cs typeface="Georgia"/>
              </a:rPr>
              <a:t>MHS</a:t>
            </a:r>
            <a:endParaRPr sz="33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8750" y="1593367"/>
            <a:ext cx="6457950" cy="469315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4" name="Título 1"/>
          <p:cNvSpPr>
            <a:spLocks noGrp="1"/>
          </p:cNvSpPr>
          <p:nvPr>
            <p:ph type="title"/>
          </p:nvPr>
        </p:nvSpPr>
        <p:spPr>
          <a:xfrm>
            <a:off x="179388" y="260350"/>
            <a:ext cx="4679950" cy="490538"/>
          </a:xfrm>
        </p:spPr>
        <p:txBody>
          <a:bodyPr>
            <a:noAutofit/>
          </a:bodyPr>
          <a:lstStyle/>
          <a:p>
            <a:pPr algn="l"/>
            <a:r>
              <a:rPr lang="pt-BR" altLang="pt-BR" b="1" dirty="0" smtClean="0"/>
              <a:t>EXEMPLO</a:t>
            </a:r>
          </a:p>
        </p:txBody>
      </p:sp>
      <p:sp>
        <p:nvSpPr>
          <p:cNvPr id="4105" name="Espaço Reservado para Conteúdo 2"/>
          <p:cNvSpPr>
            <a:spLocks noGrp="1"/>
          </p:cNvSpPr>
          <p:nvPr>
            <p:ph idx="1"/>
          </p:nvPr>
        </p:nvSpPr>
        <p:spPr>
          <a:xfrm>
            <a:off x="179388" y="981075"/>
            <a:ext cx="8964612" cy="1511300"/>
          </a:xfrm>
        </p:spPr>
        <p:txBody>
          <a:bodyPr/>
          <a:lstStyle/>
          <a:p>
            <a:pPr marL="0" indent="0">
              <a:buNone/>
            </a:pPr>
            <a:r>
              <a:rPr lang="pt-BR" altLang="pt-BR" sz="2800" dirty="0" smtClean="0"/>
              <a:t>Uma onda periódica se propaga com frequência de 20 Hz em um certo meio. Um seguimento dessa onda aparece na figura. Determine sua velocidade de propagação</a:t>
            </a:r>
          </a:p>
        </p:txBody>
      </p:sp>
      <p:graphicFrame>
        <p:nvGraphicFramePr>
          <p:cNvPr id="48161" name="Object 14"/>
          <p:cNvGraphicFramePr>
            <a:graphicFrameLocks noChangeAspect="1"/>
          </p:cNvGraphicFramePr>
          <p:nvPr>
            <p:extLst/>
          </p:nvPr>
        </p:nvGraphicFramePr>
        <p:xfrm>
          <a:off x="4284663" y="2513013"/>
          <a:ext cx="1952625" cy="915987"/>
        </p:xfrm>
        <a:graphic>
          <a:graphicData uri="http://schemas.openxmlformats.org/presentationml/2006/ole">
            <p:oleObj spid="_x0000_s103486" name="Equação" r:id="rId3" imgW="647700" imgH="431800" progId="Equation.3">
              <p:embed/>
            </p:oleObj>
          </a:graphicData>
        </a:graphic>
      </p:graphicFrame>
      <p:graphicFrame>
        <p:nvGraphicFramePr>
          <p:cNvPr id="48163" name="Object 15"/>
          <p:cNvGraphicFramePr>
            <a:graphicFrameLocks noChangeAspect="1"/>
          </p:cNvGraphicFramePr>
          <p:nvPr>
            <p:extLst/>
          </p:nvPr>
        </p:nvGraphicFramePr>
        <p:xfrm>
          <a:off x="4356100" y="3141663"/>
          <a:ext cx="1512888" cy="1033462"/>
        </p:xfrm>
        <a:graphic>
          <a:graphicData uri="http://schemas.openxmlformats.org/presentationml/2006/ole">
            <p:oleObj spid="_x0000_s103487" name="Equation" r:id="rId4" imgW="571252" imgH="393529" progId="Equation.3">
              <p:embed/>
            </p:oleObj>
          </a:graphicData>
        </a:graphic>
      </p:graphicFrame>
      <p:graphicFrame>
        <p:nvGraphicFramePr>
          <p:cNvPr id="48171" name="Object 16"/>
          <p:cNvGraphicFramePr>
            <a:graphicFrameLocks noChangeAspect="1"/>
          </p:cNvGraphicFramePr>
          <p:nvPr>
            <p:extLst/>
          </p:nvPr>
        </p:nvGraphicFramePr>
        <p:xfrm>
          <a:off x="6443663" y="3429000"/>
          <a:ext cx="1655762" cy="490538"/>
        </p:xfrm>
        <a:graphic>
          <a:graphicData uri="http://schemas.openxmlformats.org/presentationml/2006/ole">
            <p:oleObj spid="_x0000_s103488" name="Equation" r:id="rId5" imgW="609336" imgH="177723" progId="Equation.3">
              <p:embed/>
            </p:oleObj>
          </a:graphicData>
        </a:graphic>
      </p:graphicFrame>
      <p:graphicFrame>
        <p:nvGraphicFramePr>
          <p:cNvPr id="48165" name="Object 17"/>
          <p:cNvGraphicFramePr>
            <a:graphicFrameLocks noChangeAspect="1"/>
          </p:cNvGraphicFramePr>
          <p:nvPr>
            <p:extLst/>
          </p:nvPr>
        </p:nvGraphicFramePr>
        <p:xfrm>
          <a:off x="4356100" y="4437063"/>
          <a:ext cx="1439863" cy="581025"/>
        </p:xfrm>
        <a:graphic>
          <a:graphicData uri="http://schemas.openxmlformats.org/presentationml/2006/ole">
            <p:oleObj spid="_x0000_s103489" name="Equation" r:id="rId6" imgW="494870" imgH="203024" progId="Equation.3">
              <p:embed/>
            </p:oleObj>
          </a:graphicData>
        </a:graphic>
      </p:graphicFrame>
      <p:graphicFrame>
        <p:nvGraphicFramePr>
          <p:cNvPr id="48167" name="Object 18"/>
          <p:cNvGraphicFramePr>
            <a:graphicFrameLocks noChangeAspect="1"/>
          </p:cNvGraphicFramePr>
          <p:nvPr>
            <p:extLst/>
          </p:nvPr>
        </p:nvGraphicFramePr>
        <p:xfrm>
          <a:off x="4427538" y="5229225"/>
          <a:ext cx="1728787" cy="520700"/>
        </p:xfrm>
        <a:graphic>
          <a:graphicData uri="http://schemas.openxmlformats.org/presentationml/2006/ole">
            <p:oleObj spid="_x0000_s103490" name="Equação" r:id="rId7" imgW="596641" imgH="177723" progId="Equation.3">
              <p:embed/>
            </p:oleObj>
          </a:graphicData>
        </a:graphic>
      </p:graphicFrame>
      <p:graphicFrame>
        <p:nvGraphicFramePr>
          <p:cNvPr id="48169" name="Object 19"/>
          <p:cNvGraphicFramePr>
            <a:graphicFrameLocks noChangeAspect="1"/>
          </p:cNvGraphicFramePr>
          <p:nvPr>
            <p:extLst/>
          </p:nvPr>
        </p:nvGraphicFramePr>
        <p:xfrm>
          <a:off x="6443663" y="5229225"/>
          <a:ext cx="2305050" cy="503238"/>
        </p:xfrm>
        <a:graphic>
          <a:graphicData uri="http://schemas.openxmlformats.org/presentationml/2006/ole">
            <p:oleObj spid="_x0000_s103491" name="Equação" r:id="rId8" imgW="825480" imgH="177480" progId="Equation.3">
              <p:embed/>
            </p:oleObj>
          </a:graphicData>
        </a:graphic>
      </p:graphicFrame>
      <p:grpSp>
        <p:nvGrpSpPr>
          <p:cNvPr id="4106" name="Grupo 21"/>
          <p:cNvGrpSpPr>
            <a:grpSpLocks/>
          </p:cNvGrpSpPr>
          <p:nvPr/>
        </p:nvGrpSpPr>
        <p:grpSpPr bwMode="auto">
          <a:xfrm>
            <a:off x="665957" y="3248026"/>
            <a:ext cx="3044031" cy="2773262"/>
            <a:chOff x="611560" y="2564904"/>
            <a:chExt cx="2448272" cy="1728192"/>
          </a:xfrm>
        </p:grpSpPr>
        <p:sp>
          <p:nvSpPr>
            <p:cNvPr id="21" name="Retângulo 20"/>
            <p:cNvSpPr/>
            <p:nvPr/>
          </p:nvSpPr>
          <p:spPr>
            <a:xfrm>
              <a:off x="611560" y="2564904"/>
              <a:ext cx="2448272" cy="17281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  <p:cxnSp>
          <p:nvCxnSpPr>
            <p:cNvPr id="12" name="Conector reto 11"/>
            <p:cNvCxnSpPr/>
            <p:nvPr/>
          </p:nvCxnSpPr>
          <p:spPr>
            <a:xfrm>
              <a:off x="756042" y="3554485"/>
              <a:ext cx="1943375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 flipV="1">
              <a:off x="1581659" y="2823816"/>
              <a:ext cx="0" cy="72113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>
            <a:xfrm flipV="1">
              <a:off x="2383461" y="2842877"/>
              <a:ext cx="0" cy="721139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de seta reta 17"/>
            <p:cNvCxnSpPr/>
            <p:nvPr/>
          </p:nvCxnSpPr>
          <p:spPr>
            <a:xfrm>
              <a:off x="1619765" y="2925474"/>
              <a:ext cx="71924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12" name="CaixaDeTexto 18"/>
            <p:cNvSpPr txBox="1">
              <a:spLocks noChangeArrowheads="1"/>
            </p:cNvSpPr>
            <p:nvPr/>
          </p:nvSpPr>
          <p:spPr bwMode="auto">
            <a:xfrm>
              <a:off x="1691680" y="2636912"/>
              <a:ext cx="5229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1400"/>
                <a:t>9cm</a:t>
              </a:r>
            </a:p>
          </p:txBody>
        </p:sp>
        <p:sp>
          <p:nvSpPr>
            <p:cNvPr id="20" name="Forma livre 19"/>
            <p:cNvSpPr/>
            <p:nvPr/>
          </p:nvSpPr>
          <p:spPr>
            <a:xfrm>
              <a:off x="733814" y="2900059"/>
              <a:ext cx="2110087" cy="1238961"/>
            </a:xfrm>
            <a:custGeom>
              <a:avLst/>
              <a:gdLst>
                <a:gd name="connsiteX0" fmla="*/ 0 w 2286000"/>
                <a:gd name="connsiteY0" fmla="*/ 695325 h 1282700"/>
                <a:gd name="connsiteX1" fmla="*/ 419100 w 2286000"/>
                <a:gd name="connsiteY1" fmla="*/ 133350 h 1282700"/>
                <a:gd name="connsiteX2" fmla="*/ 1209675 w 2286000"/>
                <a:gd name="connsiteY2" fmla="*/ 1276350 h 1282700"/>
                <a:gd name="connsiteX3" fmla="*/ 2019300 w 2286000"/>
                <a:gd name="connsiteY3" fmla="*/ 171450 h 1282700"/>
                <a:gd name="connsiteX4" fmla="*/ 2286000 w 2286000"/>
                <a:gd name="connsiteY4" fmla="*/ 247650 h 1282700"/>
                <a:gd name="connsiteX0" fmla="*/ 0 w 2286000"/>
                <a:gd name="connsiteY0" fmla="*/ 658812 h 1268032"/>
                <a:gd name="connsiteX1" fmla="*/ 419100 w 2286000"/>
                <a:gd name="connsiteY1" fmla="*/ 96837 h 1268032"/>
                <a:gd name="connsiteX2" fmla="*/ 1209675 w 2286000"/>
                <a:gd name="connsiteY2" fmla="*/ 1239837 h 1268032"/>
                <a:gd name="connsiteX3" fmla="*/ 1894359 w 2286000"/>
                <a:gd name="connsiteY3" fmla="*/ 266005 h 1268032"/>
                <a:gd name="connsiteX4" fmla="*/ 2286000 w 2286000"/>
                <a:gd name="connsiteY4" fmla="*/ 211137 h 1268032"/>
                <a:gd name="connsiteX0" fmla="*/ 0 w 2110383"/>
                <a:gd name="connsiteY0" fmla="*/ 658812 h 1268032"/>
                <a:gd name="connsiteX1" fmla="*/ 419100 w 2110383"/>
                <a:gd name="connsiteY1" fmla="*/ 96837 h 1268032"/>
                <a:gd name="connsiteX2" fmla="*/ 1209675 w 2110383"/>
                <a:gd name="connsiteY2" fmla="*/ 1239837 h 1268032"/>
                <a:gd name="connsiteX3" fmla="*/ 1894359 w 2110383"/>
                <a:gd name="connsiteY3" fmla="*/ 266005 h 1268032"/>
                <a:gd name="connsiteX4" fmla="*/ 2110383 w 2110383"/>
                <a:gd name="connsiteY4" fmla="*/ 121988 h 1268032"/>
                <a:gd name="connsiteX0" fmla="*/ 0 w 2110383"/>
                <a:gd name="connsiteY0" fmla="*/ 633661 h 1238689"/>
                <a:gd name="connsiteX1" fmla="*/ 526208 w 2110383"/>
                <a:gd name="connsiteY1" fmla="*/ 96837 h 1238689"/>
                <a:gd name="connsiteX2" fmla="*/ 1209675 w 2110383"/>
                <a:gd name="connsiteY2" fmla="*/ 1214686 h 1238689"/>
                <a:gd name="connsiteX3" fmla="*/ 1894359 w 2110383"/>
                <a:gd name="connsiteY3" fmla="*/ 240854 h 1238689"/>
                <a:gd name="connsiteX4" fmla="*/ 2110383 w 2110383"/>
                <a:gd name="connsiteY4" fmla="*/ 96837 h 1238689"/>
                <a:gd name="connsiteX0" fmla="*/ 0 w 2110383"/>
                <a:gd name="connsiteY0" fmla="*/ 633661 h 1238689"/>
                <a:gd name="connsiteX1" fmla="*/ 526208 w 2110383"/>
                <a:gd name="connsiteY1" fmla="*/ 96837 h 1238689"/>
                <a:gd name="connsiteX2" fmla="*/ 1209675 w 2110383"/>
                <a:gd name="connsiteY2" fmla="*/ 1214686 h 1238689"/>
                <a:gd name="connsiteX3" fmla="*/ 1894359 w 2110383"/>
                <a:gd name="connsiteY3" fmla="*/ 240854 h 1238689"/>
                <a:gd name="connsiteX4" fmla="*/ 2110383 w 2110383"/>
                <a:gd name="connsiteY4" fmla="*/ 96837 h 1238689"/>
                <a:gd name="connsiteX0" fmla="*/ 0 w 2110383"/>
                <a:gd name="connsiteY0" fmla="*/ 633661 h 1238689"/>
                <a:gd name="connsiteX1" fmla="*/ 526208 w 2110383"/>
                <a:gd name="connsiteY1" fmla="*/ 96837 h 1238689"/>
                <a:gd name="connsiteX2" fmla="*/ 1209675 w 2110383"/>
                <a:gd name="connsiteY2" fmla="*/ 1214686 h 1238689"/>
                <a:gd name="connsiteX3" fmla="*/ 1894359 w 2110383"/>
                <a:gd name="connsiteY3" fmla="*/ 240854 h 1238689"/>
                <a:gd name="connsiteX4" fmla="*/ 2110383 w 2110383"/>
                <a:gd name="connsiteY4" fmla="*/ 96837 h 1238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0383" h="1238689">
                  <a:moveTo>
                    <a:pt x="0" y="633661"/>
                  </a:moveTo>
                  <a:cubicBezTo>
                    <a:pt x="166985" y="310729"/>
                    <a:pt x="324596" y="0"/>
                    <a:pt x="526208" y="96837"/>
                  </a:cubicBezTo>
                  <a:cubicBezTo>
                    <a:pt x="727821" y="193675"/>
                    <a:pt x="981650" y="1190683"/>
                    <a:pt x="1209675" y="1214686"/>
                  </a:cubicBezTo>
                  <a:cubicBezTo>
                    <a:pt x="1437700" y="1238689"/>
                    <a:pt x="1744241" y="427162"/>
                    <a:pt x="1894359" y="240854"/>
                  </a:cubicBezTo>
                  <a:cubicBezTo>
                    <a:pt x="2044477" y="54546"/>
                    <a:pt x="2110383" y="96837"/>
                    <a:pt x="2110383" y="96837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xmlns="" val="344815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8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48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48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48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ítulo 1"/>
          <p:cNvSpPr>
            <a:spLocks noGrp="1"/>
          </p:cNvSpPr>
          <p:nvPr>
            <p:ph type="title"/>
          </p:nvPr>
        </p:nvSpPr>
        <p:spPr>
          <a:xfrm>
            <a:off x="323850" y="188913"/>
            <a:ext cx="5194300" cy="561975"/>
          </a:xfrm>
        </p:spPr>
        <p:txBody>
          <a:bodyPr>
            <a:noAutofit/>
          </a:bodyPr>
          <a:lstStyle/>
          <a:p>
            <a:pPr algn="l"/>
            <a:r>
              <a:rPr lang="pt-BR" altLang="pt-BR" b="1" dirty="0" smtClean="0"/>
              <a:t>EXEMPLO 2</a:t>
            </a:r>
            <a:endParaRPr lang="pt-BR" altLang="pt-BR" dirty="0" smtClean="0"/>
          </a:p>
        </p:txBody>
      </p:sp>
      <p:sp>
        <p:nvSpPr>
          <p:cNvPr id="27651" name="Espaço Reservado para Conteúdo 2"/>
          <p:cNvSpPr>
            <a:spLocks noGrp="1"/>
          </p:cNvSpPr>
          <p:nvPr>
            <p:ph idx="1"/>
          </p:nvPr>
        </p:nvSpPr>
        <p:spPr>
          <a:xfrm>
            <a:off x="179511" y="911146"/>
            <a:ext cx="8798421" cy="4525963"/>
          </a:xfrm>
        </p:spPr>
        <p:txBody>
          <a:bodyPr/>
          <a:lstStyle/>
          <a:p>
            <a:pPr marL="0" indent="0" algn="just">
              <a:buNone/>
            </a:pPr>
            <a:r>
              <a:rPr lang="pt-BR" altLang="pt-BR" dirty="0" smtClean="0"/>
              <a:t>De uma torneira caem gotas idênticas à razão de 3 a cada segundo, exatamente no centro da superfície livre da água. Os círculos da figura representam cristas, originadas pelas gotas. Determine a velocidade de propagação dessas ondas.</a:t>
            </a:r>
          </a:p>
          <a:p>
            <a:pPr algn="just"/>
            <a:endParaRPr lang="pt-BR" altLang="pt-BR" dirty="0" smtClean="0"/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4267004" y="3224349"/>
            <a:ext cx="4824412" cy="3600450"/>
            <a:chOff x="975" y="935"/>
            <a:chExt cx="3084" cy="2359"/>
          </a:xfrm>
        </p:grpSpPr>
        <p:sp>
          <p:nvSpPr>
            <p:cNvPr id="5" name="Line 6"/>
            <p:cNvSpPr>
              <a:spLocks noChangeShapeType="1"/>
            </p:cNvSpPr>
            <p:nvPr/>
          </p:nvSpPr>
          <p:spPr bwMode="auto">
            <a:xfrm flipV="1">
              <a:off x="2290" y="1026"/>
              <a:ext cx="0" cy="22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975" y="2160"/>
              <a:ext cx="27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2290" y="935"/>
              <a:ext cx="45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pt-BR" altLang="pt-BR" sz="1600" dirty="0"/>
                <a:t>y(cm)</a:t>
              </a:r>
            </a:p>
          </p:txBody>
        </p:sp>
        <p:sp>
          <p:nvSpPr>
            <p:cNvPr id="8" name="Text Box 9"/>
            <p:cNvSpPr txBox="1">
              <a:spLocks noChangeArrowheads="1"/>
            </p:cNvSpPr>
            <p:nvPr/>
          </p:nvSpPr>
          <p:spPr bwMode="auto">
            <a:xfrm>
              <a:off x="3560" y="2115"/>
              <a:ext cx="49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pt-BR" altLang="pt-BR"/>
                <a:t>x(cm)</a:t>
              </a:r>
            </a:p>
          </p:txBody>
        </p:sp>
        <p:sp>
          <p:nvSpPr>
            <p:cNvPr id="9" name="Oval 10"/>
            <p:cNvSpPr>
              <a:spLocks noChangeArrowheads="1"/>
            </p:cNvSpPr>
            <p:nvPr/>
          </p:nvSpPr>
          <p:spPr bwMode="auto">
            <a:xfrm>
              <a:off x="1966" y="1846"/>
              <a:ext cx="635" cy="61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10" name="Oval 11"/>
            <p:cNvSpPr>
              <a:spLocks noChangeArrowheads="1"/>
            </p:cNvSpPr>
            <p:nvPr/>
          </p:nvSpPr>
          <p:spPr bwMode="auto">
            <a:xfrm>
              <a:off x="1648" y="1546"/>
              <a:ext cx="1270" cy="122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11" name="Oval 12"/>
            <p:cNvSpPr>
              <a:spLocks noChangeArrowheads="1"/>
            </p:cNvSpPr>
            <p:nvPr/>
          </p:nvSpPr>
          <p:spPr bwMode="auto">
            <a:xfrm>
              <a:off x="1337" y="1252"/>
              <a:ext cx="1906" cy="181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pt-BR"/>
            </a:p>
          </p:txBody>
        </p:sp>
        <p:sp>
          <p:nvSpPr>
            <p:cNvPr id="12" name="Text Box 13"/>
            <p:cNvSpPr txBox="1">
              <a:spLocks noChangeArrowheads="1"/>
            </p:cNvSpPr>
            <p:nvPr/>
          </p:nvSpPr>
          <p:spPr bwMode="auto">
            <a:xfrm>
              <a:off x="2426" y="1954"/>
              <a:ext cx="154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pt-BR" altLang="pt-BR"/>
                <a:t>   6      12     18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303308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122863" cy="490537"/>
          </a:xfrm>
        </p:spPr>
        <p:txBody>
          <a:bodyPr>
            <a:noAutofit/>
          </a:bodyPr>
          <a:lstStyle/>
          <a:p>
            <a:pPr algn="l"/>
            <a:r>
              <a:rPr lang="pt-BR" altLang="pt-BR" b="1" dirty="0" smtClean="0"/>
              <a:t>RESOLUÇÃO</a:t>
            </a:r>
            <a:endParaRPr lang="pt-BR" altLang="pt-BR" dirty="0" smtClean="0"/>
          </a:p>
        </p:txBody>
      </p:sp>
      <p:graphicFrame>
        <p:nvGraphicFramePr>
          <p:cNvPr id="55323" name="Object 1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400077378"/>
              </p:ext>
            </p:extLst>
          </p:nvPr>
        </p:nvGraphicFramePr>
        <p:xfrm>
          <a:off x="5508625" y="1773238"/>
          <a:ext cx="2270125" cy="773112"/>
        </p:xfrm>
        <a:graphic>
          <a:graphicData uri="http://schemas.openxmlformats.org/presentationml/2006/ole">
            <p:oleObj spid="_x0000_s104500" name="Equation" r:id="rId3" imgW="1155700" imgH="393700" progId="Equation.3">
              <p:embed/>
            </p:oleObj>
          </a:graphicData>
        </a:graphic>
      </p:graphicFrame>
      <p:graphicFrame>
        <p:nvGraphicFramePr>
          <p:cNvPr id="55332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80680286"/>
              </p:ext>
            </p:extLst>
          </p:nvPr>
        </p:nvGraphicFramePr>
        <p:xfrm>
          <a:off x="5940425" y="2852738"/>
          <a:ext cx="1368425" cy="487362"/>
        </p:xfrm>
        <a:graphic>
          <a:graphicData uri="http://schemas.openxmlformats.org/presentationml/2006/ole">
            <p:oleObj spid="_x0000_s104501" name="Equation" r:id="rId4" imgW="558558" imgH="203112" progId="Equation.3">
              <p:embed/>
            </p:oleObj>
          </a:graphicData>
        </a:graphic>
      </p:graphicFrame>
      <p:graphicFrame>
        <p:nvGraphicFramePr>
          <p:cNvPr id="55321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159571945"/>
              </p:ext>
            </p:extLst>
          </p:nvPr>
        </p:nvGraphicFramePr>
        <p:xfrm>
          <a:off x="5867400" y="3644900"/>
          <a:ext cx="1511300" cy="609600"/>
        </p:xfrm>
        <a:graphic>
          <a:graphicData uri="http://schemas.openxmlformats.org/presentationml/2006/ole">
            <p:oleObj spid="_x0000_s104502" name="Equation" r:id="rId5" imgW="494870" imgH="203024" progId="Equation.3">
              <p:embed/>
            </p:oleObj>
          </a:graphicData>
        </a:graphic>
      </p:graphicFrame>
      <p:graphicFrame>
        <p:nvGraphicFramePr>
          <p:cNvPr id="55325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04654658"/>
              </p:ext>
            </p:extLst>
          </p:nvPr>
        </p:nvGraphicFramePr>
        <p:xfrm>
          <a:off x="5867400" y="4437063"/>
          <a:ext cx="1439863" cy="569912"/>
        </p:xfrm>
        <a:graphic>
          <a:graphicData uri="http://schemas.openxmlformats.org/presentationml/2006/ole">
            <p:oleObj spid="_x0000_s104503" name="Equation" r:id="rId6" imgW="457002" imgH="177723" progId="Equation.3">
              <p:embed/>
            </p:oleObj>
          </a:graphicData>
        </a:graphic>
      </p:graphicFrame>
      <p:graphicFrame>
        <p:nvGraphicFramePr>
          <p:cNvPr id="5532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09474062"/>
              </p:ext>
            </p:extLst>
          </p:nvPr>
        </p:nvGraphicFramePr>
        <p:xfrm>
          <a:off x="5867400" y="5373688"/>
          <a:ext cx="2089150" cy="515937"/>
        </p:xfrm>
        <a:graphic>
          <a:graphicData uri="http://schemas.openxmlformats.org/presentationml/2006/ole">
            <p:oleObj spid="_x0000_s104504" name="Equation" r:id="rId7" imgW="736280" imgH="177723" progId="Equation.3">
              <p:embed/>
            </p:oleObj>
          </a:graphicData>
        </a:graphic>
      </p:graphicFrame>
      <p:sp>
        <p:nvSpPr>
          <p:cNvPr id="5130" name="CaixaDeTexto 18"/>
          <p:cNvSpPr txBox="1">
            <a:spLocks noChangeArrowheads="1"/>
          </p:cNvSpPr>
          <p:nvPr/>
        </p:nvSpPr>
        <p:spPr bwMode="auto">
          <a:xfrm>
            <a:off x="8172450" y="6021388"/>
            <a:ext cx="4667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>
                <a:hlinkClick r:id="rId8"/>
              </a:rPr>
              <a:t>(8)</a:t>
            </a:r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60243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5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5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5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5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5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/>
          <p:cNvSpPr>
            <a:spLocks noChangeArrowheads="1"/>
          </p:cNvSpPr>
          <p:nvPr/>
        </p:nvSpPr>
        <p:spPr bwMode="auto">
          <a:xfrm>
            <a:off x="107504" y="157863"/>
            <a:ext cx="885698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3200" b="1" dirty="0">
                <a:latin typeface="+mn-lt"/>
              </a:rPr>
              <a:t>Reflexão de pulsos</a:t>
            </a:r>
            <a:endParaRPr lang="pt-BR" altLang="pt-BR" sz="3200" dirty="0">
              <a:latin typeface="+mn-lt"/>
            </a:endParaRPr>
          </a:p>
          <a:p>
            <a:pPr eaLnBrk="1" hangingPunct="1"/>
            <a:r>
              <a:rPr lang="pt-BR" altLang="pt-BR" sz="2800" dirty="0">
                <a:latin typeface="+mn-lt"/>
              </a:rPr>
              <a:t> </a:t>
            </a:r>
            <a:r>
              <a:rPr lang="pt-BR" altLang="pt-BR" sz="2800" dirty="0" smtClean="0">
                <a:latin typeface="+mn-lt"/>
              </a:rPr>
              <a:t>Quando </a:t>
            </a:r>
            <a:r>
              <a:rPr lang="pt-BR" altLang="pt-BR" sz="2800" dirty="0">
                <a:latin typeface="+mn-lt"/>
              </a:rPr>
              <a:t>um pulso atinge a extremidade de uma corda, verifica-se que ele retorna, propagando-se de volta para a fonte. Esse fenômeno é denominado </a:t>
            </a:r>
            <a:r>
              <a:rPr lang="pt-BR" altLang="pt-BR" sz="2800" i="1" dirty="0">
                <a:latin typeface="+mn-lt"/>
              </a:rPr>
              <a:t>reflexão de um pulso</a:t>
            </a:r>
            <a:r>
              <a:rPr lang="pt-BR" altLang="pt-BR" sz="2800" dirty="0">
                <a:latin typeface="+mn-lt"/>
              </a:rPr>
              <a:t> e ocorre quer a extremidade da corda esteja fixa ou </a:t>
            </a:r>
            <a:r>
              <a:rPr lang="pt-BR" altLang="pt-BR" sz="2800" dirty="0" smtClean="0">
                <a:latin typeface="+mn-lt"/>
              </a:rPr>
              <a:t>livre. </a:t>
            </a:r>
            <a:endParaRPr lang="pt-BR" altLang="pt-BR" sz="2800" dirty="0">
              <a:latin typeface="+mn-lt"/>
            </a:endParaRPr>
          </a:p>
        </p:txBody>
      </p:sp>
      <p:pic>
        <p:nvPicPr>
          <p:cNvPr id="4" name="Picture 7" descr="ondas_reflx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212976"/>
            <a:ext cx="3856037" cy="3856038"/>
          </a:xfrm>
          <a:prstGeom prst="rect">
            <a:avLst/>
          </a:prstGeom>
          <a:noFill/>
        </p:spPr>
      </p:pic>
      <p:pic>
        <p:nvPicPr>
          <p:cNvPr id="5" name="Picture 7" descr="ondas_reflx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62491" y="3355540"/>
            <a:ext cx="3962400" cy="3962400"/>
          </a:xfrm>
          <a:prstGeom prst="rect">
            <a:avLst/>
          </a:prstGeom>
          <a:noFill/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079398" y="2435409"/>
            <a:ext cx="234429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Aft>
                <a:spcPct val="55000"/>
              </a:spcAft>
              <a:buClr>
                <a:srgbClr val="FF3300"/>
              </a:buClr>
              <a:buFont typeface="Arial Black" pitchFamily="34" charset="0"/>
              <a:buNone/>
            </a:pPr>
            <a:r>
              <a:rPr lang="pt-BR" sz="3200" b="1" dirty="0" smtClean="0">
                <a:latin typeface="+mj-lt"/>
              </a:rPr>
              <a:t>Extremo </a:t>
            </a:r>
            <a:r>
              <a:rPr lang="pt-BR" sz="3200" b="1" dirty="0">
                <a:latin typeface="+mj-lt"/>
              </a:rPr>
              <a:t>fixo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915438" y="2577935"/>
            <a:ext cx="245650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Aft>
                <a:spcPct val="55000"/>
              </a:spcAft>
              <a:buClr>
                <a:srgbClr val="FF3300"/>
              </a:buClr>
              <a:buFont typeface="Arial Black" pitchFamily="34" charset="0"/>
              <a:buNone/>
            </a:pPr>
            <a:r>
              <a:rPr lang="pt-BR" sz="3200" b="1" dirty="0" smtClean="0">
                <a:latin typeface="+mj-lt"/>
              </a:rPr>
              <a:t>Extremo livre</a:t>
            </a:r>
            <a:endParaRPr lang="pt-BR" sz="3200" b="1" dirty="0">
              <a:latin typeface="+mj-lt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67544" y="2935507"/>
            <a:ext cx="43924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pt-BR" sz="2000" i="1" dirty="0">
                <a:latin typeface="+mn-lt"/>
              </a:rPr>
              <a:t>Existe inversão da onda refletida. </a:t>
            </a:r>
          </a:p>
        </p:txBody>
      </p:sp>
    </p:spTree>
    <p:extLst>
      <p:ext uri="{BB962C8B-B14F-4D97-AF65-F5344CB8AC3E}">
        <p14:creationId xmlns:p14="http://schemas.microsoft.com/office/powerpoint/2010/main" xmlns="" val="290670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tângulo 2"/>
          <p:cNvSpPr>
            <a:spLocks noChangeArrowheads="1"/>
          </p:cNvSpPr>
          <p:nvPr/>
        </p:nvSpPr>
        <p:spPr bwMode="auto">
          <a:xfrm>
            <a:off x="179512" y="188640"/>
            <a:ext cx="8856984" cy="698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800" b="1" dirty="0">
                <a:latin typeface="+mn-lt"/>
              </a:rPr>
              <a:t>Reflexão de ondas</a:t>
            </a:r>
            <a:endParaRPr lang="pt-BR" altLang="pt-BR" sz="2800" dirty="0">
              <a:latin typeface="+mn-lt"/>
            </a:endParaRPr>
          </a:p>
          <a:p>
            <a:pPr algn="just" eaLnBrk="1" hangingPunct="1"/>
            <a:r>
              <a:rPr lang="pt-BR" altLang="pt-BR" sz="2800" dirty="0" smtClean="0">
                <a:latin typeface="+mn-lt"/>
              </a:rPr>
              <a:t>Na </a:t>
            </a:r>
            <a:r>
              <a:rPr lang="pt-BR" altLang="pt-BR" sz="2800" dirty="0">
                <a:latin typeface="+mn-lt"/>
              </a:rPr>
              <a:t>reflexão de ondas, o ângulo de reflexão </a:t>
            </a:r>
            <a:r>
              <a:rPr lang="pt-BR" altLang="pt-BR" sz="2800" b="1" i="1" dirty="0">
                <a:latin typeface="+mn-lt"/>
              </a:rPr>
              <a:t>r</a:t>
            </a:r>
            <a:r>
              <a:rPr lang="pt-BR" altLang="pt-BR" sz="2800" dirty="0">
                <a:latin typeface="+mn-lt"/>
              </a:rPr>
              <a:t> é igual ao ângulo de incidência </a:t>
            </a:r>
            <a:r>
              <a:rPr lang="pt-BR" altLang="pt-BR" sz="2800" b="1" i="1" dirty="0">
                <a:latin typeface="+mn-lt"/>
              </a:rPr>
              <a:t>i </a:t>
            </a:r>
            <a:r>
              <a:rPr lang="pt-BR" altLang="pt-BR" sz="2800" dirty="0">
                <a:latin typeface="+mn-lt"/>
              </a:rPr>
              <a:t>e na frequência, a velocidade de propagação e o comprimento de onda não variam. </a:t>
            </a:r>
          </a:p>
          <a:p>
            <a:pPr algn="just" eaLnBrk="1" hangingPunct="1"/>
            <a:endParaRPr lang="pt-BR" altLang="pt-BR" sz="2800" b="1" dirty="0">
              <a:latin typeface="+mn-lt"/>
            </a:endParaRPr>
          </a:p>
          <a:p>
            <a:pPr algn="just" eaLnBrk="1" hangingPunct="1"/>
            <a:r>
              <a:rPr lang="pt-BR" altLang="pt-BR" sz="2800" b="1" dirty="0">
                <a:latin typeface="+mn-lt"/>
              </a:rPr>
              <a:t>	</a:t>
            </a:r>
          </a:p>
          <a:p>
            <a:pPr algn="just" eaLnBrk="1" hangingPunct="1"/>
            <a:endParaRPr lang="pt-BR" altLang="pt-BR" sz="2800" b="1" dirty="0">
              <a:latin typeface="+mn-lt"/>
            </a:endParaRPr>
          </a:p>
          <a:p>
            <a:pPr algn="just" eaLnBrk="1" hangingPunct="1"/>
            <a:endParaRPr lang="pt-BR" altLang="pt-BR" sz="2800" b="1" dirty="0">
              <a:latin typeface="+mn-lt"/>
            </a:endParaRPr>
          </a:p>
          <a:p>
            <a:pPr algn="just" eaLnBrk="1" hangingPunct="1"/>
            <a:endParaRPr lang="pt-BR" altLang="pt-BR" sz="2800" b="1" dirty="0">
              <a:latin typeface="+mn-lt"/>
            </a:endParaRPr>
          </a:p>
          <a:p>
            <a:pPr algn="just" eaLnBrk="1" hangingPunct="1"/>
            <a:endParaRPr lang="pt-BR" altLang="pt-BR" sz="2800" b="1" dirty="0">
              <a:latin typeface="+mn-lt"/>
            </a:endParaRPr>
          </a:p>
          <a:p>
            <a:pPr algn="just" eaLnBrk="1" hangingPunct="1"/>
            <a:endParaRPr lang="pt-BR" altLang="pt-BR" sz="2800" b="1" dirty="0">
              <a:latin typeface="+mn-lt"/>
            </a:endParaRPr>
          </a:p>
          <a:p>
            <a:pPr algn="just" eaLnBrk="1" hangingPunct="1"/>
            <a:endParaRPr lang="pt-BR" altLang="pt-BR" sz="2800" b="1" dirty="0">
              <a:latin typeface="+mn-lt"/>
            </a:endParaRPr>
          </a:p>
          <a:p>
            <a:pPr algn="just" eaLnBrk="1" hangingPunct="1"/>
            <a:endParaRPr lang="pt-BR" altLang="pt-BR" sz="2800" b="1" dirty="0">
              <a:latin typeface="+mn-lt"/>
            </a:endParaRPr>
          </a:p>
          <a:p>
            <a:pPr algn="just" eaLnBrk="1" hangingPunct="1"/>
            <a:endParaRPr lang="pt-BR" altLang="pt-BR" sz="2800" b="1" dirty="0">
              <a:latin typeface="+mn-lt"/>
            </a:endParaRPr>
          </a:p>
          <a:p>
            <a:pPr algn="just" eaLnBrk="1" hangingPunct="1"/>
            <a:endParaRPr lang="pt-BR" altLang="pt-BR" sz="2800" b="1" dirty="0">
              <a:latin typeface="+mn-lt"/>
            </a:endParaRPr>
          </a:p>
          <a:p>
            <a:pPr algn="just" eaLnBrk="1" hangingPunct="1"/>
            <a:endParaRPr lang="pt-BR" altLang="pt-BR" sz="2800" dirty="0">
              <a:latin typeface="+mn-lt"/>
            </a:endParaRPr>
          </a:p>
        </p:txBody>
      </p:sp>
      <p:pic>
        <p:nvPicPr>
          <p:cNvPr id="2867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27684" y="2420888"/>
            <a:ext cx="5760640" cy="431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40336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tângulo 2"/>
          <p:cNvSpPr>
            <a:spLocks noChangeArrowheads="1"/>
          </p:cNvSpPr>
          <p:nvPr/>
        </p:nvSpPr>
        <p:spPr bwMode="auto">
          <a:xfrm>
            <a:off x="1259632" y="1052736"/>
            <a:ext cx="7704138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endParaRPr lang="pt-BR" altLang="pt-BR" sz="2000" b="1"/>
          </a:p>
          <a:p>
            <a:pPr eaLnBrk="1" hangingPunct="1"/>
            <a:endParaRPr lang="pt-BR" altLang="pt-BR" b="1"/>
          </a:p>
          <a:p>
            <a:pPr eaLnBrk="1" hangingPunct="1"/>
            <a:endParaRPr lang="pt-BR" altLang="pt-BR" b="1"/>
          </a:p>
          <a:p>
            <a:pPr eaLnBrk="1" hangingPunct="1"/>
            <a:endParaRPr lang="pt-BR" altLang="pt-BR" b="1"/>
          </a:p>
          <a:p>
            <a:pPr eaLnBrk="1" hangingPunct="1"/>
            <a:endParaRPr lang="pt-BR" altLang="pt-BR" b="1"/>
          </a:p>
          <a:p>
            <a:pPr eaLnBrk="1" hangingPunct="1"/>
            <a:endParaRPr lang="pt-BR" altLang="pt-BR" b="1"/>
          </a:p>
          <a:p>
            <a:pPr eaLnBrk="1" hangingPunct="1"/>
            <a:endParaRPr lang="pt-BR" altLang="pt-BR" b="1"/>
          </a:p>
          <a:p>
            <a:pPr eaLnBrk="1" hangingPunct="1"/>
            <a:endParaRPr lang="pt-BR" altLang="pt-BR" b="1"/>
          </a:p>
          <a:p>
            <a:pPr eaLnBrk="1" hangingPunct="1"/>
            <a:endParaRPr lang="pt-BR" altLang="pt-BR" b="1"/>
          </a:p>
          <a:p>
            <a:pPr eaLnBrk="1" hangingPunct="1"/>
            <a:endParaRPr lang="pt-BR" altLang="pt-BR" b="1"/>
          </a:p>
          <a:p>
            <a:pPr eaLnBrk="1" hangingPunct="1"/>
            <a:endParaRPr lang="pt-BR" altLang="pt-BR"/>
          </a:p>
        </p:txBody>
      </p:sp>
      <p:sp>
        <p:nvSpPr>
          <p:cNvPr id="26627" name="Retângulo 3"/>
          <p:cNvSpPr>
            <a:spLocks noChangeArrowheads="1"/>
          </p:cNvSpPr>
          <p:nvPr/>
        </p:nvSpPr>
        <p:spPr bwMode="auto">
          <a:xfrm>
            <a:off x="107504" y="53975"/>
            <a:ext cx="9036496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800" b="1" dirty="0">
                <a:latin typeface="+mn-lt"/>
              </a:rPr>
              <a:t>Refração de pulsos</a:t>
            </a:r>
            <a:endParaRPr lang="pt-BR" altLang="pt-BR" sz="2800" dirty="0">
              <a:latin typeface="+mn-lt"/>
            </a:endParaRPr>
          </a:p>
          <a:p>
            <a:pPr algn="just" eaLnBrk="1" hangingPunct="1"/>
            <a:r>
              <a:rPr lang="pt-BR" altLang="pt-BR" sz="2800" dirty="0" smtClean="0">
                <a:latin typeface="+mn-lt"/>
              </a:rPr>
              <a:t>Considere </a:t>
            </a:r>
            <a:r>
              <a:rPr lang="pt-BR" altLang="pt-BR" sz="2800" dirty="0">
                <a:latin typeface="+mn-lt"/>
              </a:rPr>
              <a:t>agora um sistema formado por duas cordas com densidades lineares diferentes. Uma extremidade desse sistema é fixa e, na outra, faz-se um movimento brusco, originando um pulso. Quando o pulso atinge a junção das cordas, observa-se que ele é transmitido de uma corda para outra. </a:t>
            </a: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81287" y="2752811"/>
            <a:ext cx="4968552" cy="410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6826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7" descr="C:\Documents and Settings\Simionatto\Meus documentos\Arquivos\Minhas imagens\Imagem\reflect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5737" y="3645024"/>
            <a:ext cx="3129003" cy="86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5"/>
          <p:cNvSpPr>
            <a:spLocks noChangeArrowheads="1"/>
          </p:cNvSpPr>
          <p:nvPr/>
        </p:nvSpPr>
        <p:spPr bwMode="auto">
          <a:xfrm>
            <a:off x="-2" y="3001456"/>
            <a:ext cx="442047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pt-PT" altLang="pt-BR" sz="2000" dirty="0"/>
              <a:t>Densidade de </a:t>
            </a:r>
            <a:r>
              <a:rPr lang="pt-BR" altLang="pt-BR" sz="2000" dirty="0"/>
              <a:t>A</a:t>
            </a:r>
            <a:r>
              <a:rPr lang="pt-PT" altLang="pt-BR" sz="2000" dirty="0"/>
              <a:t>   &lt;   Densidade de B</a:t>
            </a:r>
            <a:endParaRPr lang="pt-BR" altLang="pt-BR" sz="2000" dirty="0"/>
          </a:p>
        </p:txBody>
      </p:sp>
      <p:pic>
        <p:nvPicPr>
          <p:cNvPr id="8" name="Picture 5" descr="C:\Documents and Settings\Simionatto\Meus documentos\Arquivos\Minhas imagens\Imagem\reflect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396729"/>
            <a:ext cx="2688332" cy="136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4426338" y="3001456"/>
            <a:ext cx="439999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pt-PT" altLang="pt-BR" sz="2000" dirty="0"/>
              <a:t>Densidade de </a:t>
            </a:r>
            <a:r>
              <a:rPr lang="pt-BR" altLang="pt-BR" sz="2000" dirty="0"/>
              <a:t>A</a:t>
            </a:r>
            <a:r>
              <a:rPr lang="pt-PT" altLang="pt-BR" sz="2000" dirty="0"/>
              <a:t>   </a:t>
            </a:r>
            <a:r>
              <a:rPr lang="pt-PT" altLang="pt-BR" sz="2000" dirty="0" smtClean="0"/>
              <a:t>&gt;   </a:t>
            </a:r>
            <a:r>
              <a:rPr lang="pt-PT" altLang="pt-BR" sz="2000" dirty="0"/>
              <a:t>Densidade de B</a:t>
            </a:r>
            <a:endParaRPr lang="pt-BR" altLang="pt-BR" sz="2000" dirty="0"/>
          </a:p>
        </p:txBody>
      </p:sp>
      <p:sp>
        <p:nvSpPr>
          <p:cNvPr id="2" name="Retângulo 1"/>
          <p:cNvSpPr/>
          <p:nvPr/>
        </p:nvSpPr>
        <p:spPr>
          <a:xfrm>
            <a:off x="172005" y="682419"/>
            <a:ext cx="849694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/>
            <a:r>
              <a:rPr lang="pt-BR" altLang="pt-BR" sz="2800" dirty="0">
                <a:latin typeface="+mn-lt"/>
              </a:rPr>
              <a:t>Esse fenômeno chama-se </a:t>
            </a:r>
            <a:r>
              <a:rPr lang="pt-BR" altLang="pt-BR" sz="2800" i="1" dirty="0">
                <a:latin typeface="+mn-lt"/>
              </a:rPr>
              <a:t>refração do pulso</a:t>
            </a:r>
            <a:r>
              <a:rPr lang="pt-BR" altLang="pt-BR" sz="2800" dirty="0">
                <a:latin typeface="+mn-lt"/>
              </a:rPr>
              <a:t>. Ao mesmo tempo, observa-se que um pulso refletido aparece na junção, movimentando-se em sentido oposto ao pulso incidente.</a:t>
            </a:r>
            <a:endParaRPr lang="pt-BR" altLang="pt-BR" sz="2800" b="1" dirty="0">
              <a:latin typeface="+mn-lt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72006" y="5229200"/>
            <a:ext cx="84969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/>
            <a:r>
              <a:rPr lang="pt-BR" altLang="pt-BR" sz="2800" dirty="0">
                <a:latin typeface="+mn-lt"/>
              </a:rPr>
              <a:t>Da figura acima, podemos observar que </a:t>
            </a:r>
            <a:r>
              <a:rPr lang="pt-BR" altLang="pt-BR" sz="2800" b="1" dirty="0">
                <a:latin typeface="+mn-lt"/>
              </a:rPr>
              <a:t>o pulso refratado não sofre inversão de fase. </a:t>
            </a:r>
            <a:endParaRPr lang="pt-BR" altLang="pt-BR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624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88640"/>
            <a:ext cx="8229600" cy="4525962"/>
          </a:xfr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pt-BR" altLang="pt-BR" sz="2400" b="1" dirty="0" smtClean="0"/>
              <a:t>Refração de ondas</a:t>
            </a:r>
            <a:endParaRPr lang="pt-BR" altLang="pt-BR" sz="2400" dirty="0" smtClean="0"/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400" b="1" dirty="0" smtClean="0"/>
              <a:t> 	</a:t>
            </a:r>
            <a:r>
              <a:rPr lang="pt-BR" altLang="pt-BR" sz="2400" dirty="0" smtClean="0"/>
              <a:t>É o fenômeno no qual uma onda, ao incidir numa superfície, muda seu meio de propagação, alterando-se a velocidade e o comprimento de onda, mas se mantendo constante a frequência da onda.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400" b="1" dirty="0" smtClean="0">
                <a:cs typeface="Arial" panose="020B0604020202020204" pitchFamily="34" charset="0"/>
              </a:rPr>
              <a:t>  </a:t>
            </a:r>
            <a:endParaRPr lang="pt-BR" altLang="pt-BR" sz="1800" b="1" dirty="0" smtClean="0"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76872"/>
            <a:ext cx="4025900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4314746" y="2265748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Arial" panose="020B0604020202020204" pitchFamily="34" charset="0"/>
              <a:buNone/>
            </a:pPr>
            <a:r>
              <a:rPr lang="pt-BR" altLang="pt-BR" sz="2400" dirty="0">
                <a:latin typeface="+mn-lt"/>
              </a:rPr>
              <a:t>Sendo 1 o meio de incidência e 2 o meio de emergência:</a:t>
            </a:r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01162263"/>
              </p:ext>
            </p:extLst>
          </p:nvPr>
        </p:nvGraphicFramePr>
        <p:xfrm>
          <a:off x="5109290" y="3562077"/>
          <a:ext cx="2982912" cy="1152525"/>
        </p:xfrm>
        <a:graphic>
          <a:graphicData uri="http://schemas.openxmlformats.org/presentationml/2006/ole">
            <p:oleObj spid="_x0000_s100372" name="Equação" r:id="rId4" imgW="1117600" imgH="43180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18538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aixaDeTexto 5"/>
          <p:cNvSpPr txBox="1">
            <a:spLocks noChangeArrowheads="1"/>
          </p:cNvSpPr>
          <p:nvPr/>
        </p:nvSpPr>
        <p:spPr bwMode="auto">
          <a:xfrm>
            <a:off x="323528" y="2920341"/>
            <a:ext cx="82804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800" b="1" dirty="0"/>
              <a:t>2. Raio de onda:</a:t>
            </a:r>
            <a:r>
              <a:rPr lang="pt-BR" altLang="pt-BR" sz="2800" dirty="0"/>
              <a:t> é possível definir como raio de onda a linha que parte da fonte e é perpendicular às frentes de onda, indicando a direção e o sentido de propagação.</a:t>
            </a:r>
            <a:endParaRPr lang="pt-BR" altLang="pt-BR" dirty="0"/>
          </a:p>
        </p:txBody>
      </p:sp>
      <p:pic>
        <p:nvPicPr>
          <p:cNvPr id="21509" name="Imagem 5" descr="253px-Spherical_wave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418184"/>
            <a:ext cx="2409825" cy="240982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1510" name="CaixaDeTexto 6"/>
          <p:cNvSpPr txBox="1">
            <a:spLocks noChangeArrowheads="1"/>
          </p:cNvSpPr>
          <p:nvPr/>
        </p:nvSpPr>
        <p:spPr bwMode="auto">
          <a:xfrm>
            <a:off x="1403747" y="5497684"/>
            <a:ext cx="174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dirty="0"/>
              <a:t>Frente da onda</a:t>
            </a:r>
          </a:p>
        </p:txBody>
      </p:sp>
      <p:sp>
        <p:nvSpPr>
          <p:cNvPr id="21511" name="CaixaDeTexto 7"/>
          <p:cNvSpPr txBox="1">
            <a:spLocks noChangeArrowheads="1"/>
          </p:cNvSpPr>
          <p:nvPr/>
        </p:nvSpPr>
        <p:spPr bwMode="auto">
          <a:xfrm>
            <a:off x="6301185" y="6505747"/>
            <a:ext cx="774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dirty="0"/>
              <a:t>Fonte</a:t>
            </a:r>
          </a:p>
        </p:txBody>
      </p:sp>
      <p:sp>
        <p:nvSpPr>
          <p:cNvPr id="21512" name="CaixaDeTexto 8"/>
          <p:cNvSpPr txBox="1">
            <a:spLocks noChangeArrowheads="1"/>
          </p:cNvSpPr>
          <p:nvPr/>
        </p:nvSpPr>
        <p:spPr bwMode="auto">
          <a:xfrm>
            <a:off x="6012260" y="4705522"/>
            <a:ext cx="1557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dirty="0"/>
              <a:t>Raio da onda</a:t>
            </a:r>
          </a:p>
        </p:txBody>
      </p:sp>
      <p:cxnSp>
        <p:nvCxnSpPr>
          <p:cNvPr id="11" name="Forma 10"/>
          <p:cNvCxnSpPr>
            <a:stCxn id="21511" idx="1"/>
          </p:cNvCxnSpPr>
          <p:nvPr/>
        </p:nvCxnSpPr>
        <p:spPr>
          <a:xfrm rot="10800000">
            <a:off x="4716860" y="5570709"/>
            <a:ext cx="1584325" cy="112077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Forma 14"/>
          <p:cNvCxnSpPr>
            <a:stCxn id="21510" idx="3"/>
          </p:cNvCxnSpPr>
          <p:nvPr/>
        </p:nvCxnSpPr>
        <p:spPr>
          <a:xfrm flipV="1">
            <a:off x="3153172" y="5426247"/>
            <a:ext cx="411163" cy="25717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em curva 17"/>
          <p:cNvCxnSpPr>
            <a:stCxn id="21512" idx="1"/>
          </p:cNvCxnSpPr>
          <p:nvPr/>
        </p:nvCxnSpPr>
        <p:spPr>
          <a:xfrm rot="10800000">
            <a:off x="5435997" y="4705522"/>
            <a:ext cx="576263" cy="18573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ço Reservado para Conteúdo 2"/>
          <p:cNvSpPr>
            <a:spLocks noGrp="1"/>
          </p:cNvSpPr>
          <p:nvPr>
            <p:ph idx="1"/>
          </p:nvPr>
        </p:nvSpPr>
        <p:spPr>
          <a:xfrm>
            <a:off x="-54520" y="445733"/>
            <a:ext cx="9036496" cy="2159098"/>
          </a:xfrm>
        </p:spPr>
        <p:txBody>
          <a:bodyPr/>
          <a:lstStyle/>
          <a:p>
            <a:pPr algn="just">
              <a:buFont typeface="Arial" panose="020B0604020202020204" pitchFamily="34" charset="0"/>
              <a:buNone/>
            </a:pPr>
            <a:r>
              <a:rPr lang="pt-BR" altLang="pt-BR" sz="2800" dirty="0"/>
              <a:t>	</a:t>
            </a:r>
            <a:r>
              <a:rPr lang="pt-BR" altLang="pt-BR" sz="2800" dirty="0" smtClean="0"/>
              <a:t>Para o estudo de ondas bidimensionais e tridimensionais, são necessários os conceitos de:</a:t>
            </a:r>
          </a:p>
          <a:p>
            <a:pPr algn="just">
              <a:buFont typeface="Arial" panose="020B0604020202020204" pitchFamily="34" charset="0"/>
              <a:buNone/>
            </a:pPr>
            <a:endParaRPr lang="pt-BR" altLang="pt-BR" sz="2800" b="1" dirty="0" smtClean="0"/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800" b="1" dirty="0" smtClean="0"/>
              <a:t>	1. Frente de onda:</a:t>
            </a:r>
            <a:r>
              <a:rPr lang="pt-BR" altLang="pt-BR" sz="2800" dirty="0" smtClean="0"/>
              <a:t> é a fronteira da região ainda não atingida pela onda com a região já atingida .</a:t>
            </a:r>
          </a:p>
          <a:p>
            <a:pPr algn="just">
              <a:buFont typeface="Arial" panose="020B0604020202020204" pitchFamily="34" charset="0"/>
              <a:buNone/>
            </a:pPr>
            <a:endParaRPr lang="pt-BR" altLang="pt-BR" sz="2800" dirty="0" smtClean="0"/>
          </a:p>
          <a:p>
            <a:pPr algn="just">
              <a:buFont typeface="Arial" panose="020B0604020202020204" pitchFamily="34" charset="0"/>
              <a:buNone/>
            </a:pPr>
            <a:endParaRPr lang="pt-BR" altLang="pt-BR" sz="2800" dirty="0" smtClean="0"/>
          </a:p>
          <a:p>
            <a:pPr algn="just">
              <a:buFont typeface="Arial" panose="020B0604020202020204" pitchFamily="34" charset="0"/>
              <a:buNone/>
            </a:pPr>
            <a:endParaRPr lang="pt-BR" altLang="pt-BR" sz="2800" dirty="0" smtClean="0"/>
          </a:p>
          <a:p>
            <a:pPr>
              <a:buFont typeface="Arial" panose="020B0604020202020204" pitchFamily="34" charset="0"/>
              <a:buNone/>
            </a:pPr>
            <a:endParaRPr lang="pt-BR" altLang="pt-BR" sz="2800" dirty="0" smtClean="0"/>
          </a:p>
        </p:txBody>
      </p:sp>
    </p:spTree>
    <p:extLst>
      <p:ext uri="{BB962C8B-B14F-4D97-AF65-F5344CB8AC3E}">
        <p14:creationId xmlns:p14="http://schemas.microsoft.com/office/powerpoint/2010/main" xmlns="" val="228718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ChangeArrowheads="1"/>
          </p:cNvSpPr>
          <p:nvPr/>
        </p:nvSpPr>
        <p:spPr bwMode="auto">
          <a:xfrm>
            <a:off x="107504" y="5868"/>
            <a:ext cx="871296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/>
            <a:r>
              <a:rPr lang="pt-BR" altLang="pt-BR" sz="2400" b="1" i="1" dirty="0" smtClean="0">
                <a:latin typeface="+mn-lt"/>
              </a:rPr>
              <a:t>Princípio </a:t>
            </a:r>
            <a:r>
              <a:rPr lang="pt-BR" altLang="pt-BR" sz="2400" b="1" i="1" dirty="0">
                <a:latin typeface="+mn-lt"/>
              </a:rPr>
              <a:t>de Huygens</a:t>
            </a:r>
            <a:r>
              <a:rPr lang="pt-BR" altLang="pt-BR" sz="2400" dirty="0">
                <a:latin typeface="+mn-lt"/>
              </a:rPr>
              <a:t> </a:t>
            </a:r>
          </a:p>
          <a:p>
            <a:pPr algn="just"/>
            <a:r>
              <a:rPr lang="pt-BR" altLang="pt-BR" sz="2400" dirty="0" smtClean="0">
                <a:latin typeface="+mn-lt"/>
              </a:rPr>
              <a:t>Estabelece </a:t>
            </a:r>
            <a:r>
              <a:rPr lang="pt-BR" altLang="pt-BR" sz="2400" dirty="0">
                <a:latin typeface="+mn-lt"/>
              </a:rPr>
              <a:t>que, num movimento ondulatório progressivo, cada ponto de uma frente de onda se comporta como centro emissor de novas ondas com igual período</a:t>
            </a:r>
            <a:r>
              <a:rPr lang="pt-BR" altLang="pt-BR" sz="2400" dirty="0" smtClean="0">
                <a:latin typeface="+mn-lt"/>
              </a:rPr>
              <a:t>.</a:t>
            </a:r>
            <a:endParaRPr lang="pt-BR" altLang="pt-BR" sz="2400" dirty="0">
              <a:latin typeface="+mn-lt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224231"/>
            <a:ext cx="3527425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07504" y="1575528"/>
            <a:ext cx="87129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/>
            <a:r>
              <a:rPr lang="pt-BR" altLang="pt-BR" sz="2400" b="1" dirty="0">
                <a:latin typeface="+mn-lt"/>
              </a:rPr>
              <a:t>Difração </a:t>
            </a:r>
            <a:endParaRPr lang="pt-BR" altLang="pt-BR" sz="2400" dirty="0">
              <a:latin typeface="+mn-lt"/>
            </a:endParaRPr>
          </a:p>
          <a:p>
            <a:pPr algn="just" eaLnBrk="1" hangingPunct="1"/>
            <a:r>
              <a:rPr lang="pt-BR" altLang="pt-BR" sz="2400" dirty="0">
                <a:latin typeface="+mn-lt"/>
              </a:rPr>
              <a:t> É o fenômeno pelo qual as ondas conseguem contornar obstáculos. É tanto mais acentuado quanto maior o comprimento de onda. Por isso, a difração sonora é mais acentuada e mais facilmente perceptível que a difração luminosa.</a:t>
            </a:r>
          </a:p>
        </p:txBody>
      </p:sp>
    </p:spTree>
    <p:extLst>
      <p:ext uri="{BB962C8B-B14F-4D97-AF65-F5344CB8AC3E}">
        <p14:creationId xmlns:p14="http://schemas.microsoft.com/office/powerpoint/2010/main" xmlns="" val="60006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5114" y="411226"/>
            <a:ext cx="5026025" cy="530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00" spc="-5" dirty="0">
                <a:solidFill>
                  <a:srgbClr val="7A9799"/>
                </a:solidFill>
              </a:rPr>
              <a:t>MHS:</a:t>
            </a:r>
            <a:r>
              <a:rPr sz="3300" spc="-50" dirty="0">
                <a:solidFill>
                  <a:srgbClr val="7A9799"/>
                </a:solidFill>
              </a:rPr>
              <a:t> </a:t>
            </a:r>
            <a:r>
              <a:rPr sz="3300" dirty="0">
                <a:solidFill>
                  <a:srgbClr val="7A9799"/>
                </a:solidFill>
              </a:rPr>
              <a:t>período</a:t>
            </a:r>
            <a:r>
              <a:rPr sz="3300" spc="-50" dirty="0">
                <a:solidFill>
                  <a:srgbClr val="7A9799"/>
                </a:solidFill>
              </a:rPr>
              <a:t> </a:t>
            </a:r>
            <a:r>
              <a:rPr sz="3300" spc="5" dirty="0">
                <a:solidFill>
                  <a:srgbClr val="7A9799"/>
                </a:solidFill>
              </a:rPr>
              <a:t>e</a:t>
            </a:r>
            <a:r>
              <a:rPr sz="3300" dirty="0">
                <a:solidFill>
                  <a:srgbClr val="7A9799"/>
                </a:solidFill>
              </a:rPr>
              <a:t> frequência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380491" y="1464601"/>
            <a:ext cx="8334375" cy="276733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87020" indent="-274955">
              <a:lnSpc>
                <a:spcPct val="100000"/>
              </a:lnSpc>
              <a:spcBef>
                <a:spcPts val="775"/>
              </a:spcBef>
              <a:buClr>
                <a:srgbClr val="D16248"/>
              </a:buClr>
              <a:buSzPct val="85185"/>
              <a:buFont typeface="Segoe UI Symbol"/>
              <a:buChar char="⚫"/>
              <a:tabLst>
                <a:tab pos="287655" algn="l"/>
              </a:tabLst>
            </a:pPr>
            <a:r>
              <a:rPr sz="2700" dirty="0">
                <a:latin typeface="Georgia"/>
                <a:cs typeface="Georgia"/>
              </a:rPr>
              <a:t>Propriedades:</a:t>
            </a:r>
            <a:endParaRPr sz="2700">
              <a:latin typeface="Georgia"/>
              <a:cs typeface="Georgia"/>
            </a:endParaRPr>
          </a:p>
          <a:p>
            <a:pPr marL="561340" lvl="1" indent="-274955">
              <a:lnSpc>
                <a:spcPct val="100000"/>
              </a:lnSpc>
              <a:spcBef>
                <a:spcPts val="545"/>
              </a:spcBef>
              <a:buClr>
                <a:srgbClr val="CCB400"/>
              </a:buClr>
              <a:buSzPct val="68181"/>
              <a:buFont typeface="Wingdings"/>
              <a:buChar char=""/>
              <a:tabLst>
                <a:tab pos="561975" algn="l"/>
              </a:tabLst>
            </a:pPr>
            <a:r>
              <a:rPr sz="2200" spc="5" dirty="0">
                <a:solidFill>
                  <a:srgbClr val="636B85"/>
                </a:solidFill>
                <a:latin typeface="Georgia"/>
                <a:cs typeface="Georgia"/>
              </a:rPr>
              <a:t>FREQUENCIA:</a:t>
            </a:r>
            <a:r>
              <a:rPr sz="2200" spc="-114" dirty="0">
                <a:solidFill>
                  <a:srgbClr val="636B85"/>
                </a:solidFill>
                <a:latin typeface="Georgia"/>
                <a:cs typeface="Georgia"/>
              </a:rPr>
              <a:t> </a:t>
            </a:r>
            <a:r>
              <a:rPr sz="2200" dirty="0">
                <a:solidFill>
                  <a:srgbClr val="636B85"/>
                </a:solidFill>
                <a:latin typeface="Georgia"/>
                <a:cs typeface="Georgia"/>
              </a:rPr>
              <a:t>é</a:t>
            </a:r>
            <a:r>
              <a:rPr sz="2200" spc="-10" dirty="0">
                <a:solidFill>
                  <a:srgbClr val="636B85"/>
                </a:solidFill>
                <a:latin typeface="Georgia"/>
                <a:cs typeface="Georgia"/>
              </a:rPr>
              <a:t> </a:t>
            </a:r>
            <a:r>
              <a:rPr sz="2200" dirty="0">
                <a:solidFill>
                  <a:srgbClr val="636B85"/>
                </a:solidFill>
                <a:latin typeface="Georgia"/>
                <a:cs typeface="Georgia"/>
              </a:rPr>
              <a:t>o</a:t>
            </a:r>
            <a:r>
              <a:rPr sz="2200" spc="10" dirty="0">
                <a:solidFill>
                  <a:srgbClr val="636B85"/>
                </a:solidFill>
                <a:latin typeface="Georgia"/>
                <a:cs typeface="Georgia"/>
              </a:rPr>
              <a:t> </a:t>
            </a:r>
            <a:r>
              <a:rPr sz="2200" dirty="0">
                <a:solidFill>
                  <a:srgbClr val="636B85"/>
                </a:solidFill>
                <a:latin typeface="Georgia"/>
                <a:cs typeface="Georgia"/>
              </a:rPr>
              <a:t>número</a:t>
            </a:r>
            <a:r>
              <a:rPr sz="2200" spc="-40" dirty="0">
                <a:solidFill>
                  <a:srgbClr val="636B85"/>
                </a:solidFill>
                <a:latin typeface="Georgia"/>
                <a:cs typeface="Georgia"/>
              </a:rPr>
              <a:t> </a:t>
            </a:r>
            <a:r>
              <a:rPr sz="2200" dirty="0">
                <a:solidFill>
                  <a:srgbClr val="636B85"/>
                </a:solidFill>
                <a:latin typeface="Georgia"/>
                <a:cs typeface="Georgia"/>
              </a:rPr>
              <a:t>de</a:t>
            </a:r>
            <a:r>
              <a:rPr sz="2200" spc="-10" dirty="0">
                <a:solidFill>
                  <a:srgbClr val="636B85"/>
                </a:solidFill>
                <a:latin typeface="Georgia"/>
                <a:cs typeface="Georgia"/>
              </a:rPr>
              <a:t> </a:t>
            </a:r>
            <a:r>
              <a:rPr sz="2200" dirty="0">
                <a:solidFill>
                  <a:srgbClr val="636B85"/>
                </a:solidFill>
                <a:latin typeface="Georgia"/>
                <a:cs typeface="Georgia"/>
              </a:rPr>
              <a:t>oscilações</a:t>
            </a:r>
            <a:r>
              <a:rPr sz="2200" spc="-45" dirty="0">
                <a:solidFill>
                  <a:srgbClr val="636B85"/>
                </a:solidFill>
                <a:latin typeface="Georgia"/>
                <a:cs typeface="Georgia"/>
              </a:rPr>
              <a:t> </a:t>
            </a:r>
            <a:r>
              <a:rPr sz="2200" spc="10" dirty="0">
                <a:solidFill>
                  <a:srgbClr val="636B85"/>
                </a:solidFill>
                <a:latin typeface="Georgia"/>
                <a:cs typeface="Georgia"/>
              </a:rPr>
              <a:t>por</a:t>
            </a:r>
            <a:r>
              <a:rPr sz="2200" spc="-20" dirty="0">
                <a:solidFill>
                  <a:srgbClr val="636B85"/>
                </a:solidFill>
                <a:latin typeface="Georgia"/>
                <a:cs typeface="Georgia"/>
              </a:rPr>
              <a:t> </a:t>
            </a:r>
            <a:r>
              <a:rPr sz="2200" dirty="0">
                <a:solidFill>
                  <a:srgbClr val="636B85"/>
                </a:solidFill>
                <a:latin typeface="Georgia"/>
                <a:cs typeface="Georgia"/>
              </a:rPr>
              <a:t>segundos</a:t>
            </a:r>
            <a:endParaRPr sz="2200">
              <a:latin typeface="Georgia"/>
              <a:cs typeface="Georgia"/>
            </a:endParaRPr>
          </a:p>
          <a:p>
            <a:pPr marL="607060">
              <a:lnSpc>
                <a:spcPct val="100000"/>
              </a:lnSpc>
              <a:spcBef>
                <a:spcPts val="490"/>
              </a:spcBef>
            </a:pPr>
            <a:r>
              <a:rPr sz="1500" spc="-135" dirty="0">
                <a:solidFill>
                  <a:srgbClr val="8BACAD"/>
                </a:solidFill>
                <a:latin typeface="Segoe UI Symbol"/>
                <a:cs typeface="Segoe UI Symbol"/>
              </a:rPr>
              <a:t>⯍</a:t>
            </a:r>
            <a:r>
              <a:rPr sz="1500" spc="35" dirty="0">
                <a:solidFill>
                  <a:srgbClr val="8BACAD"/>
                </a:solidFill>
                <a:latin typeface="Segoe UI Symbol"/>
                <a:cs typeface="Segoe UI Symbol"/>
              </a:rPr>
              <a:t> </a:t>
            </a:r>
            <a:r>
              <a:rPr sz="2000" spc="-5" dirty="0">
                <a:latin typeface="Georgia"/>
                <a:cs typeface="Georgia"/>
              </a:rPr>
              <a:t>O</a:t>
            </a:r>
            <a:r>
              <a:rPr sz="2000" spc="-20" dirty="0">
                <a:latin typeface="Georgia"/>
                <a:cs typeface="Georgia"/>
              </a:rPr>
              <a:t> </a:t>
            </a:r>
            <a:r>
              <a:rPr sz="2000" spc="-10" dirty="0">
                <a:latin typeface="Georgia"/>
                <a:cs typeface="Georgia"/>
              </a:rPr>
              <a:t>símbolo</a:t>
            </a:r>
            <a:r>
              <a:rPr sz="2000" spc="5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é</a:t>
            </a:r>
            <a:r>
              <a:rPr sz="2000" spc="-20" dirty="0">
                <a:latin typeface="Georgia"/>
                <a:cs typeface="Georgia"/>
              </a:rPr>
              <a:t> </a:t>
            </a:r>
            <a:r>
              <a:rPr sz="2000" b="1" i="1" spc="-5" dirty="0">
                <a:solidFill>
                  <a:srgbClr val="FF0000"/>
                </a:solidFill>
                <a:latin typeface="Georgia"/>
                <a:cs typeface="Georgia"/>
              </a:rPr>
              <a:t>f</a:t>
            </a:r>
            <a:r>
              <a:rPr sz="2000" b="1" i="1" spc="-2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e</a:t>
            </a:r>
            <a:r>
              <a:rPr sz="2000" spc="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a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unidade</a:t>
            </a:r>
            <a:r>
              <a:rPr sz="2000" spc="4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no</a:t>
            </a:r>
            <a:r>
              <a:rPr sz="2000" dirty="0">
                <a:latin typeface="Georgia"/>
                <a:cs typeface="Georgia"/>
              </a:rPr>
              <a:t> SI</a:t>
            </a:r>
            <a:r>
              <a:rPr sz="2000" spc="1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é</a:t>
            </a:r>
            <a:r>
              <a:rPr sz="20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o</a:t>
            </a:r>
            <a:r>
              <a:rPr sz="2000" spc="-20" dirty="0">
                <a:latin typeface="Georgia"/>
                <a:cs typeface="Georgia"/>
              </a:rPr>
              <a:t> </a:t>
            </a:r>
            <a:r>
              <a:rPr sz="2000" b="1" spc="-10" dirty="0">
                <a:solidFill>
                  <a:srgbClr val="FF0000"/>
                </a:solidFill>
                <a:latin typeface="Georgia"/>
                <a:cs typeface="Georgia"/>
              </a:rPr>
              <a:t>hertz</a:t>
            </a:r>
            <a:r>
              <a:rPr sz="2000" b="1" spc="4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(</a:t>
            </a:r>
            <a:r>
              <a:rPr sz="2000" b="1" spc="-5" dirty="0">
                <a:solidFill>
                  <a:srgbClr val="FF0000"/>
                </a:solidFill>
                <a:latin typeface="Georgia"/>
                <a:cs typeface="Georgia"/>
              </a:rPr>
              <a:t>Hz</a:t>
            </a:r>
            <a:r>
              <a:rPr sz="2000" spc="-5" dirty="0">
                <a:latin typeface="Georgia"/>
                <a:cs typeface="Georgia"/>
              </a:rPr>
              <a:t>)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50">
              <a:latin typeface="Georgia"/>
              <a:cs typeface="Georgia"/>
            </a:endParaRPr>
          </a:p>
          <a:p>
            <a:pPr marL="561340" lvl="1" indent="-274955">
              <a:lnSpc>
                <a:spcPct val="100000"/>
              </a:lnSpc>
              <a:buClr>
                <a:srgbClr val="CCB400"/>
              </a:buClr>
              <a:buSzPct val="68181"/>
              <a:buFont typeface="Wingdings"/>
              <a:buChar char=""/>
              <a:tabLst>
                <a:tab pos="561975" algn="l"/>
              </a:tabLst>
            </a:pPr>
            <a:r>
              <a:rPr sz="2200" spc="5" dirty="0">
                <a:solidFill>
                  <a:srgbClr val="636B85"/>
                </a:solidFill>
                <a:latin typeface="Georgia"/>
                <a:cs typeface="Georgia"/>
              </a:rPr>
              <a:t>PERÍODO:</a:t>
            </a:r>
            <a:r>
              <a:rPr sz="2200" spc="-70" dirty="0">
                <a:solidFill>
                  <a:srgbClr val="636B85"/>
                </a:solidFill>
                <a:latin typeface="Georgia"/>
                <a:cs typeface="Georgia"/>
              </a:rPr>
              <a:t> </a:t>
            </a:r>
            <a:r>
              <a:rPr sz="2200" spc="5" dirty="0">
                <a:solidFill>
                  <a:srgbClr val="636B85"/>
                </a:solidFill>
                <a:latin typeface="Georgia"/>
                <a:cs typeface="Georgia"/>
              </a:rPr>
              <a:t>é</a:t>
            </a:r>
            <a:r>
              <a:rPr sz="2200" spc="10" dirty="0">
                <a:solidFill>
                  <a:srgbClr val="636B85"/>
                </a:solidFill>
                <a:latin typeface="Georgia"/>
                <a:cs typeface="Georgia"/>
              </a:rPr>
              <a:t> </a:t>
            </a:r>
            <a:r>
              <a:rPr sz="2200" spc="5" dirty="0">
                <a:solidFill>
                  <a:srgbClr val="636B85"/>
                </a:solidFill>
                <a:latin typeface="Georgia"/>
                <a:cs typeface="Georgia"/>
              </a:rPr>
              <a:t>o</a:t>
            </a:r>
            <a:r>
              <a:rPr sz="2200" spc="-25" dirty="0">
                <a:solidFill>
                  <a:srgbClr val="636B85"/>
                </a:solidFill>
                <a:latin typeface="Georgia"/>
                <a:cs typeface="Georgia"/>
              </a:rPr>
              <a:t> </a:t>
            </a:r>
            <a:r>
              <a:rPr sz="2200" spc="5" dirty="0">
                <a:solidFill>
                  <a:srgbClr val="636B85"/>
                </a:solidFill>
                <a:latin typeface="Georgia"/>
                <a:cs typeface="Georgia"/>
              </a:rPr>
              <a:t>tempo</a:t>
            </a:r>
            <a:r>
              <a:rPr sz="2200" spc="-20" dirty="0">
                <a:solidFill>
                  <a:srgbClr val="636B85"/>
                </a:solidFill>
                <a:latin typeface="Georgia"/>
                <a:cs typeface="Georgia"/>
              </a:rPr>
              <a:t> </a:t>
            </a:r>
            <a:r>
              <a:rPr sz="2200" dirty="0">
                <a:solidFill>
                  <a:srgbClr val="636B85"/>
                </a:solidFill>
                <a:latin typeface="Georgia"/>
                <a:cs typeface="Georgia"/>
              </a:rPr>
              <a:t>necessário</a:t>
            </a:r>
            <a:r>
              <a:rPr sz="2200" spc="-45" dirty="0">
                <a:solidFill>
                  <a:srgbClr val="636B85"/>
                </a:solidFill>
                <a:latin typeface="Georgia"/>
                <a:cs typeface="Georgia"/>
              </a:rPr>
              <a:t> </a:t>
            </a:r>
            <a:r>
              <a:rPr sz="2200" spc="5" dirty="0">
                <a:solidFill>
                  <a:srgbClr val="636B85"/>
                </a:solidFill>
                <a:latin typeface="Georgia"/>
                <a:cs typeface="Georgia"/>
              </a:rPr>
              <a:t>para</a:t>
            </a:r>
            <a:r>
              <a:rPr sz="2200" spc="-5" dirty="0">
                <a:solidFill>
                  <a:srgbClr val="636B85"/>
                </a:solidFill>
                <a:latin typeface="Georgia"/>
                <a:cs typeface="Georgia"/>
              </a:rPr>
              <a:t> </a:t>
            </a:r>
            <a:r>
              <a:rPr sz="2200" dirty="0">
                <a:solidFill>
                  <a:srgbClr val="636B85"/>
                </a:solidFill>
                <a:latin typeface="Georgia"/>
                <a:cs typeface="Georgia"/>
              </a:rPr>
              <a:t>completar</a:t>
            </a:r>
            <a:r>
              <a:rPr sz="2200" spc="-45" dirty="0">
                <a:solidFill>
                  <a:srgbClr val="636B85"/>
                </a:solidFill>
                <a:latin typeface="Georgia"/>
                <a:cs typeface="Georgia"/>
              </a:rPr>
              <a:t> </a:t>
            </a:r>
            <a:r>
              <a:rPr sz="2200" dirty="0">
                <a:solidFill>
                  <a:srgbClr val="636B85"/>
                </a:solidFill>
                <a:latin typeface="Georgia"/>
                <a:cs typeface="Georgia"/>
              </a:rPr>
              <a:t>uma</a:t>
            </a:r>
            <a:r>
              <a:rPr sz="2200" spc="-15" dirty="0">
                <a:solidFill>
                  <a:srgbClr val="636B85"/>
                </a:solidFill>
                <a:latin typeface="Georgia"/>
                <a:cs typeface="Georgia"/>
              </a:rPr>
              <a:t> </a:t>
            </a:r>
            <a:r>
              <a:rPr sz="2200" dirty="0">
                <a:solidFill>
                  <a:srgbClr val="636B85"/>
                </a:solidFill>
                <a:latin typeface="Georgia"/>
                <a:cs typeface="Georgia"/>
              </a:rPr>
              <a:t>oscilação</a:t>
            </a:r>
            <a:endParaRPr sz="2200">
              <a:latin typeface="Georgia"/>
              <a:cs typeface="Georgia"/>
            </a:endParaRPr>
          </a:p>
          <a:p>
            <a:pPr marL="561340">
              <a:lnSpc>
                <a:spcPct val="100000"/>
              </a:lnSpc>
            </a:pPr>
            <a:r>
              <a:rPr sz="2200" spc="5" dirty="0">
                <a:solidFill>
                  <a:srgbClr val="636B85"/>
                </a:solidFill>
                <a:latin typeface="Georgia"/>
                <a:cs typeface="Georgia"/>
              </a:rPr>
              <a:t>completa</a:t>
            </a:r>
            <a:endParaRPr sz="2200">
              <a:latin typeface="Georgia"/>
              <a:cs typeface="Georgia"/>
            </a:endParaRPr>
          </a:p>
          <a:p>
            <a:pPr marL="607060">
              <a:lnSpc>
                <a:spcPct val="100000"/>
              </a:lnSpc>
              <a:spcBef>
                <a:spcPts val="390"/>
              </a:spcBef>
            </a:pPr>
            <a:r>
              <a:rPr sz="1500" spc="-135" dirty="0">
                <a:solidFill>
                  <a:srgbClr val="8BACAD"/>
                </a:solidFill>
                <a:latin typeface="Segoe UI Symbol"/>
                <a:cs typeface="Segoe UI Symbol"/>
              </a:rPr>
              <a:t>⯍</a:t>
            </a:r>
            <a:r>
              <a:rPr sz="1500" spc="30" dirty="0">
                <a:solidFill>
                  <a:srgbClr val="8BACAD"/>
                </a:solidFill>
                <a:latin typeface="Segoe UI Symbol"/>
                <a:cs typeface="Segoe UI Symbol"/>
              </a:rPr>
              <a:t> </a:t>
            </a:r>
            <a:r>
              <a:rPr sz="2000" spc="-5" dirty="0">
                <a:latin typeface="Georgia"/>
                <a:cs typeface="Georgia"/>
              </a:rPr>
              <a:t>O</a:t>
            </a:r>
            <a:r>
              <a:rPr sz="2000" spc="-20" dirty="0">
                <a:latin typeface="Georgia"/>
                <a:cs typeface="Georgia"/>
              </a:rPr>
              <a:t> </a:t>
            </a:r>
            <a:r>
              <a:rPr sz="2000" spc="-10" dirty="0">
                <a:latin typeface="Georgia"/>
                <a:cs typeface="Georgia"/>
              </a:rPr>
              <a:t>símbolo</a:t>
            </a:r>
            <a:r>
              <a:rPr sz="2000" spc="5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é</a:t>
            </a:r>
            <a:r>
              <a:rPr sz="2000" spc="-20" dirty="0">
                <a:latin typeface="Georgia"/>
                <a:cs typeface="Georgia"/>
              </a:rPr>
              <a:t> </a:t>
            </a:r>
            <a:r>
              <a:rPr sz="2100" spc="-65" dirty="0">
                <a:solidFill>
                  <a:srgbClr val="FF0000"/>
                </a:solidFill>
                <a:latin typeface="Symbol"/>
                <a:cs typeface="Symbol"/>
              </a:rPr>
              <a:t></a:t>
            </a:r>
            <a:r>
              <a:rPr sz="2100" spc="-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Georgia"/>
                <a:cs typeface="Georgia"/>
              </a:rPr>
              <a:t>e a</a:t>
            </a:r>
            <a:r>
              <a:rPr sz="2000" spc="2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unidade</a:t>
            </a:r>
            <a:r>
              <a:rPr sz="2000" spc="1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no</a:t>
            </a:r>
            <a:r>
              <a:rPr sz="2000" dirty="0">
                <a:latin typeface="Georgia"/>
                <a:cs typeface="Georgia"/>
              </a:rPr>
              <a:t> SI</a:t>
            </a:r>
            <a:r>
              <a:rPr sz="2000" spc="1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é o</a:t>
            </a:r>
            <a:r>
              <a:rPr sz="2000" spc="-20" dirty="0">
                <a:latin typeface="Georgia"/>
                <a:cs typeface="Georgia"/>
              </a:rPr>
              <a:t> </a:t>
            </a:r>
            <a:r>
              <a:rPr sz="2000" b="1" spc="-5" dirty="0">
                <a:solidFill>
                  <a:srgbClr val="FF0000"/>
                </a:solidFill>
                <a:latin typeface="Georgia"/>
                <a:cs typeface="Georgia"/>
              </a:rPr>
              <a:t>segundo</a:t>
            </a:r>
            <a:r>
              <a:rPr sz="2000" b="1" spc="3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(</a:t>
            </a:r>
            <a:r>
              <a:rPr sz="2000" b="1" spc="-5" dirty="0">
                <a:solidFill>
                  <a:srgbClr val="FF0000"/>
                </a:solidFill>
                <a:latin typeface="Georgia"/>
                <a:cs typeface="Georgia"/>
              </a:rPr>
              <a:t>s</a:t>
            </a:r>
            <a:r>
              <a:rPr sz="2000" spc="-5" dirty="0">
                <a:latin typeface="Georgia"/>
                <a:cs typeface="Georgia"/>
              </a:rPr>
              <a:t>)</a:t>
            </a:r>
            <a:endParaRPr sz="2000">
              <a:latin typeface="Georgia"/>
              <a:cs typeface="Georg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218688" y="3929113"/>
            <a:ext cx="5652770" cy="2400300"/>
            <a:chOff x="3218688" y="3929113"/>
            <a:chExt cx="5652770" cy="24003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18688" y="4639055"/>
              <a:ext cx="1615439" cy="14112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6125" y="4704676"/>
              <a:ext cx="1428750" cy="122464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267075" y="4685626"/>
              <a:ext cx="1466850" cy="1263015"/>
            </a:xfrm>
            <a:custGeom>
              <a:avLst/>
              <a:gdLst/>
              <a:ahLst/>
              <a:cxnLst/>
              <a:rect l="l" t="t" r="r" b="b"/>
              <a:pathLst>
                <a:path w="1466850" h="1263014">
                  <a:moveTo>
                    <a:pt x="0" y="1262748"/>
                  </a:moveTo>
                  <a:lnTo>
                    <a:pt x="1466850" y="1262748"/>
                  </a:lnTo>
                  <a:lnTo>
                    <a:pt x="1466850" y="0"/>
                  </a:lnTo>
                  <a:lnTo>
                    <a:pt x="0" y="0"/>
                  </a:lnTo>
                  <a:lnTo>
                    <a:pt x="0" y="1262748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58000" y="3929113"/>
              <a:ext cx="2012950" cy="2400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Espaço Reservado para Conteúdo 2"/>
          <p:cNvSpPr>
            <a:spLocks noGrp="1"/>
          </p:cNvSpPr>
          <p:nvPr>
            <p:ph idx="1"/>
          </p:nvPr>
        </p:nvSpPr>
        <p:spPr>
          <a:xfrm>
            <a:off x="107504" y="116632"/>
            <a:ext cx="8784976" cy="2448272"/>
          </a:xfrm>
        </p:spPr>
        <p:txBody>
          <a:bodyPr/>
          <a:lstStyle/>
          <a:p>
            <a:pPr algn="just">
              <a:buFont typeface="Arial" panose="020B0604020202020204" pitchFamily="34" charset="0"/>
              <a:buNone/>
            </a:pPr>
            <a:r>
              <a:rPr lang="pt-BR" altLang="pt-BR" sz="2200" b="1" dirty="0" smtClean="0"/>
              <a:t>Polarização</a:t>
            </a:r>
            <a:endParaRPr lang="pt-BR" altLang="pt-BR" sz="2200" dirty="0"/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200" dirty="0" smtClean="0"/>
              <a:t>	A polarização é um fenômeno ondulatório característico das ondas transversais como as ondas luminosas. Por esse fenômeno, a luz natural, cujas ondas vibram em todas as direções, pode ser transformada numa onda plano-polarizada, na qual as ondas apresentam um único plano de vibração.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75767" y="2325699"/>
            <a:ext cx="664845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1462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CaixaDeTexto 5"/>
          <p:cNvSpPr txBox="1">
            <a:spLocks noChangeArrowheads="1"/>
          </p:cNvSpPr>
          <p:nvPr/>
        </p:nvSpPr>
        <p:spPr bwMode="auto">
          <a:xfrm>
            <a:off x="92365" y="88342"/>
            <a:ext cx="55721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3200" dirty="0">
                <a:latin typeface="+mj-lt"/>
              </a:rPr>
              <a:t> </a:t>
            </a:r>
            <a:r>
              <a:rPr lang="pt-BR" altLang="pt-BR" sz="3200" b="1" dirty="0">
                <a:latin typeface="+mj-lt"/>
              </a:rPr>
              <a:t>Onda Polarizada </a:t>
            </a:r>
            <a:r>
              <a:rPr lang="pt-BR" altLang="pt-BR" sz="3200" dirty="0">
                <a:latin typeface="+mj-lt"/>
              </a:rPr>
              <a:t> </a:t>
            </a:r>
          </a:p>
        </p:txBody>
      </p:sp>
      <p:sp>
        <p:nvSpPr>
          <p:cNvPr id="28675" name="CaixaDeTexto 6"/>
          <p:cNvSpPr txBox="1">
            <a:spLocks noChangeArrowheads="1"/>
          </p:cNvSpPr>
          <p:nvPr/>
        </p:nvSpPr>
        <p:spPr bwMode="auto">
          <a:xfrm>
            <a:off x="92365" y="630045"/>
            <a:ext cx="870549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400" dirty="0">
                <a:latin typeface="+mn-lt"/>
              </a:rPr>
              <a:t>As ondas transversais podem ser selecionadas, fazendo apenas as direções desejadas passarem por um dispositivo chamado polarizador, as quais são chamadas de polarizadas.  </a:t>
            </a:r>
          </a:p>
        </p:txBody>
      </p:sp>
      <p:sp>
        <p:nvSpPr>
          <p:cNvPr id="2867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endParaRPr lang="en-US" altLang="pt-BR"/>
          </a:p>
        </p:txBody>
      </p:sp>
      <p:sp>
        <p:nvSpPr>
          <p:cNvPr id="28677" name="Rectangle 3"/>
          <p:cNvSpPr>
            <a:spLocks noChangeArrowheads="1"/>
          </p:cNvSpPr>
          <p:nvPr/>
        </p:nvSpPr>
        <p:spPr bwMode="auto">
          <a:xfrm>
            <a:off x="0" y="3056007"/>
            <a:ext cx="18473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pt-BR" altLang="pt-BR" sz="1100">
                <a:cs typeface="Times New Roman" panose="02020603050405020304" pitchFamily="18" charset="0"/>
              </a:rPr>
              <a:t/>
            </a:r>
            <a:br>
              <a:rPr lang="pt-BR" altLang="pt-BR" sz="1100">
                <a:cs typeface="Times New Roman" panose="02020603050405020304" pitchFamily="18" charset="0"/>
              </a:rPr>
            </a:br>
            <a:r>
              <a:rPr lang="pt-BR" altLang="pt-BR" sz="1100">
                <a:cs typeface="Times New Roman" panose="02020603050405020304" pitchFamily="18" charset="0"/>
              </a:rPr>
              <a:t/>
            </a:r>
            <a:br>
              <a:rPr lang="pt-BR" altLang="pt-BR" sz="1100">
                <a:cs typeface="Times New Roman" panose="02020603050405020304" pitchFamily="18" charset="0"/>
              </a:rPr>
            </a:br>
            <a:endParaRPr lang="pt-BR" altLang="pt-BR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757" y="1939316"/>
            <a:ext cx="4842340" cy="2137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38056" y="2161190"/>
            <a:ext cx="3793808" cy="4259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8326" y="4028207"/>
            <a:ext cx="2559769" cy="2559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0957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Concordância e oposição de fase</a:t>
            </a:r>
            <a:endParaRPr lang="pt-BR" dirty="0"/>
          </a:p>
        </p:txBody>
      </p:sp>
      <p:pic>
        <p:nvPicPr>
          <p:cNvPr id="460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6557" y="1306759"/>
            <a:ext cx="5881668" cy="1762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ixaDeTexto 4"/>
          <p:cNvSpPr txBox="1"/>
          <p:nvPr/>
        </p:nvSpPr>
        <p:spPr>
          <a:xfrm>
            <a:off x="395536" y="3140968"/>
            <a:ext cx="842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Os pontos </a:t>
            </a:r>
            <a:r>
              <a:rPr lang="pt-BR" b="1" dirty="0" smtClean="0"/>
              <a:t>P </a:t>
            </a:r>
            <a:r>
              <a:rPr lang="pt-BR" dirty="0" smtClean="0"/>
              <a:t>e </a:t>
            </a:r>
            <a:r>
              <a:rPr lang="pt-BR" b="1" dirty="0" smtClean="0"/>
              <a:t>Q</a:t>
            </a:r>
            <a:r>
              <a:rPr lang="pt-BR" dirty="0" smtClean="0"/>
              <a:t> do mesmo modo que </a:t>
            </a:r>
            <a:r>
              <a:rPr lang="pt-BR" b="1" dirty="0" smtClean="0"/>
              <a:t>S </a:t>
            </a:r>
            <a:r>
              <a:rPr lang="pt-BR" dirty="0" smtClean="0"/>
              <a:t>e </a:t>
            </a:r>
            <a:r>
              <a:rPr lang="pt-BR" b="1" dirty="0" smtClean="0"/>
              <a:t>R </a:t>
            </a:r>
            <a:r>
              <a:rPr lang="pt-BR" dirty="0" smtClean="0"/>
              <a:t>estão em concordância de fase, pois em qualquer instante adotado os pontos desses pares estarão com uma mesma elongação</a:t>
            </a:r>
            <a:endParaRPr lang="pt-BR" dirty="0"/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4005064"/>
            <a:ext cx="5697173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aixaDeTexto 6"/>
          <p:cNvSpPr txBox="1"/>
          <p:nvPr/>
        </p:nvSpPr>
        <p:spPr>
          <a:xfrm>
            <a:off x="395536" y="5949280"/>
            <a:ext cx="842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Os pontos </a:t>
            </a:r>
            <a:r>
              <a:rPr lang="pt-BR" b="1" dirty="0" smtClean="0"/>
              <a:t>P </a:t>
            </a:r>
            <a:r>
              <a:rPr lang="pt-BR" dirty="0" smtClean="0"/>
              <a:t>e </a:t>
            </a:r>
            <a:r>
              <a:rPr lang="pt-BR" b="1" dirty="0" smtClean="0"/>
              <a:t>Q</a:t>
            </a:r>
            <a:r>
              <a:rPr lang="pt-BR" dirty="0" smtClean="0"/>
              <a:t> do mesmo modo que </a:t>
            </a:r>
            <a:r>
              <a:rPr lang="pt-BR" b="1" dirty="0" smtClean="0"/>
              <a:t>S </a:t>
            </a:r>
            <a:r>
              <a:rPr lang="pt-BR" dirty="0" smtClean="0"/>
              <a:t>e </a:t>
            </a:r>
            <a:r>
              <a:rPr lang="pt-BR" b="1" dirty="0" smtClean="0"/>
              <a:t>R </a:t>
            </a:r>
            <a:r>
              <a:rPr lang="pt-BR" dirty="0" smtClean="0"/>
              <a:t>estão em oposição de fase, pois em qualquer instante adotado os pontos desses pares estarão com uma mesma elongação, mas em lados opostos em relação ao eixo X.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312346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ondas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3387" y="2609528"/>
            <a:ext cx="4248472" cy="4248472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5194" y="1723782"/>
            <a:ext cx="8229600" cy="447891"/>
          </a:xfrm>
        </p:spPr>
        <p:txBody>
          <a:bodyPr/>
          <a:lstStyle/>
          <a:p>
            <a:pPr algn="just"/>
            <a:r>
              <a:rPr lang="pt-BR" sz="2400" b="1" dirty="0" smtClean="0"/>
              <a:t>Interferência</a:t>
            </a:r>
            <a:endParaRPr lang="pt-BR" sz="2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185194" y="2094039"/>
            <a:ext cx="8707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>
                <a:latin typeface="+mn-lt"/>
              </a:rPr>
              <a:t>Suponha dois pulsos se propagando em uma mesma corda, produzidos em extremos diferentes. Seja o ponto P atingido simultaneamente pelos dois pulsos.</a:t>
            </a:r>
            <a:endParaRPr lang="pt-BR" sz="2400" b="1" i="1" dirty="0" smtClean="0">
              <a:latin typeface="+mn-lt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4998366" y="4821902"/>
            <a:ext cx="41868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latin typeface="+mn-lt"/>
              </a:rPr>
              <a:t>Após a superposição cada pulso segue o seu movimento indiferente à superposição. Este é o chamado princípio de independência das ondas.</a:t>
            </a:r>
          </a:p>
          <a:p>
            <a:endParaRPr lang="pt-BR" sz="2000" b="1" dirty="0">
              <a:latin typeface="+mn-lt"/>
            </a:endParaRPr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185194" y="115889"/>
            <a:ext cx="8707286" cy="1656927"/>
          </a:xfrm>
        </p:spPr>
        <p:txBody>
          <a:bodyPr/>
          <a:lstStyle/>
          <a:p>
            <a:pPr algn="just">
              <a:buFont typeface="Arial" panose="020B0604020202020204" pitchFamily="34" charset="0"/>
              <a:buNone/>
            </a:pPr>
            <a:r>
              <a:rPr lang="pt-BR" altLang="pt-BR" sz="2400" b="1" dirty="0" smtClean="0">
                <a:latin typeface="+mj-lt"/>
              </a:rPr>
              <a:t>Princípio da superposição</a:t>
            </a:r>
            <a:endParaRPr lang="pt-BR" altLang="pt-BR" sz="2400" dirty="0" smtClean="0">
              <a:latin typeface="+mj-lt"/>
            </a:endParaRP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400" b="1" dirty="0" smtClean="0"/>
              <a:t> 	</a:t>
            </a:r>
            <a:r>
              <a:rPr lang="pt-BR" altLang="pt-BR" sz="2400" dirty="0" smtClean="0"/>
              <a:t>A perturbação da onda resultante em cada ponto do meio, durante a superposição, é a adição das perturbações que seriam causadas pelas ondas separadamente.</a:t>
            </a:r>
          </a:p>
          <a:p>
            <a:pPr algn="just">
              <a:buFont typeface="Arial" panose="020B0604020202020204" pitchFamily="34" charset="0"/>
              <a:buNone/>
            </a:pPr>
            <a:endParaRPr lang="pt-BR" altLang="pt-BR" sz="2400" dirty="0" smtClean="0"/>
          </a:p>
        </p:txBody>
      </p:sp>
      <p:sp>
        <p:nvSpPr>
          <p:cNvPr id="3" name="Retângulo 2"/>
          <p:cNvSpPr/>
          <p:nvPr/>
        </p:nvSpPr>
        <p:spPr>
          <a:xfrm>
            <a:off x="4998367" y="3156509"/>
            <a:ext cx="4023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b="1" i="1" dirty="0" smtClean="0">
                <a:latin typeface="+mn-lt"/>
              </a:rPr>
              <a:t>A </a:t>
            </a:r>
            <a:r>
              <a:rPr lang="pt-BR" sz="2000" b="1" i="1" dirty="0">
                <a:latin typeface="+mn-lt"/>
              </a:rPr>
              <a:t>superposição desses pulsos faz com que P sofra uma perturbação correspondente a “soma” das perturbações que cada pulso provocaria individualmente.</a:t>
            </a:r>
          </a:p>
        </p:txBody>
      </p:sp>
    </p:spTree>
    <p:extLst>
      <p:ext uri="{BB962C8B-B14F-4D97-AF65-F5344CB8AC3E}">
        <p14:creationId xmlns:p14="http://schemas.microsoft.com/office/powerpoint/2010/main" xmlns="" val="220465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26"/>
          <p:cNvSpPr/>
          <p:nvPr/>
        </p:nvSpPr>
        <p:spPr>
          <a:xfrm>
            <a:off x="3708400" y="4005263"/>
            <a:ext cx="5111750" cy="20875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3708400" y="1628775"/>
            <a:ext cx="5111750" cy="20875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5" name="Forma livre 24"/>
          <p:cNvSpPr/>
          <p:nvPr/>
        </p:nvSpPr>
        <p:spPr>
          <a:xfrm>
            <a:off x="6516688" y="2030413"/>
            <a:ext cx="2047875" cy="1427162"/>
          </a:xfrm>
          <a:custGeom>
            <a:avLst/>
            <a:gdLst>
              <a:gd name="connsiteX0" fmla="*/ 0 w 2047875"/>
              <a:gd name="connsiteY0" fmla="*/ 366712 h 742949"/>
              <a:gd name="connsiteX1" fmla="*/ 476250 w 2047875"/>
              <a:gd name="connsiteY1" fmla="*/ 690562 h 742949"/>
              <a:gd name="connsiteX2" fmla="*/ 1524000 w 2047875"/>
              <a:gd name="connsiteY2" fmla="*/ 52387 h 742949"/>
              <a:gd name="connsiteX3" fmla="*/ 2047875 w 2047875"/>
              <a:gd name="connsiteY3" fmla="*/ 376237 h 742949"/>
              <a:gd name="connsiteX0" fmla="*/ 0 w 2047875"/>
              <a:gd name="connsiteY0" fmla="*/ 365063 h 731403"/>
              <a:gd name="connsiteX1" fmla="*/ 594742 w 2047875"/>
              <a:gd name="connsiteY1" fmla="*/ 679016 h 731403"/>
              <a:gd name="connsiteX2" fmla="*/ 1524000 w 2047875"/>
              <a:gd name="connsiteY2" fmla="*/ 50738 h 731403"/>
              <a:gd name="connsiteX3" fmla="*/ 2047875 w 2047875"/>
              <a:gd name="connsiteY3" fmla="*/ 374588 h 731403"/>
              <a:gd name="connsiteX0" fmla="*/ 0 w 2047875"/>
              <a:gd name="connsiteY0" fmla="*/ 384857 h 754497"/>
              <a:gd name="connsiteX1" fmla="*/ 594742 w 2047875"/>
              <a:gd name="connsiteY1" fmla="*/ 698810 h 754497"/>
              <a:gd name="connsiteX2" fmla="*/ 1458838 w 2047875"/>
              <a:gd name="connsiteY2" fmla="*/ 50738 h 754497"/>
              <a:gd name="connsiteX3" fmla="*/ 2047875 w 2047875"/>
              <a:gd name="connsiteY3" fmla="*/ 394382 h 754497"/>
              <a:gd name="connsiteX0" fmla="*/ 0 w 2047875"/>
              <a:gd name="connsiteY0" fmla="*/ 424406 h 1031340"/>
              <a:gd name="connsiteX1" fmla="*/ 576064 w 2047875"/>
              <a:gd name="connsiteY1" fmla="*/ 975653 h 1031340"/>
              <a:gd name="connsiteX2" fmla="*/ 1458838 w 2047875"/>
              <a:gd name="connsiteY2" fmla="*/ 90287 h 1031340"/>
              <a:gd name="connsiteX3" fmla="*/ 2047875 w 2047875"/>
              <a:gd name="connsiteY3" fmla="*/ 433931 h 1031340"/>
              <a:gd name="connsiteX0" fmla="*/ 0 w 2047875"/>
              <a:gd name="connsiteY0" fmla="*/ 691168 h 1342562"/>
              <a:gd name="connsiteX1" fmla="*/ 576064 w 2047875"/>
              <a:gd name="connsiteY1" fmla="*/ 1242415 h 1342562"/>
              <a:gd name="connsiteX2" fmla="*/ 1440160 w 2047875"/>
              <a:gd name="connsiteY2" fmla="*/ 90287 h 1342562"/>
              <a:gd name="connsiteX3" fmla="*/ 2047875 w 2047875"/>
              <a:gd name="connsiteY3" fmla="*/ 700693 h 1342562"/>
              <a:gd name="connsiteX0" fmla="*/ 0 w 2047875"/>
              <a:gd name="connsiteY0" fmla="*/ 703169 h 1426571"/>
              <a:gd name="connsiteX1" fmla="*/ 576064 w 2047875"/>
              <a:gd name="connsiteY1" fmla="*/ 1326424 h 1426571"/>
              <a:gd name="connsiteX2" fmla="*/ 1440160 w 2047875"/>
              <a:gd name="connsiteY2" fmla="*/ 102288 h 1426571"/>
              <a:gd name="connsiteX3" fmla="*/ 2047875 w 2047875"/>
              <a:gd name="connsiteY3" fmla="*/ 712694 h 1426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7875" h="1426571">
                <a:moveTo>
                  <a:pt x="0" y="703169"/>
                </a:moveTo>
                <a:cubicBezTo>
                  <a:pt x="111125" y="891287"/>
                  <a:pt x="336037" y="1426571"/>
                  <a:pt x="576064" y="1326424"/>
                </a:cubicBezTo>
                <a:cubicBezTo>
                  <a:pt x="816091" y="1226277"/>
                  <a:pt x="1194858" y="204576"/>
                  <a:pt x="1440160" y="102288"/>
                </a:cubicBezTo>
                <a:cubicBezTo>
                  <a:pt x="1685462" y="0"/>
                  <a:pt x="1916906" y="524575"/>
                  <a:pt x="2047875" y="712694"/>
                </a:cubicBez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22533" name="Título 1"/>
          <p:cNvSpPr>
            <a:spLocks noGrp="1"/>
          </p:cNvSpPr>
          <p:nvPr>
            <p:ph type="title"/>
          </p:nvPr>
        </p:nvSpPr>
        <p:spPr>
          <a:xfrm>
            <a:off x="179387" y="260350"/>
            <a:ext cx="8785101" cy="619126"/>
          </a:xfrm>
        </p:spPr>
        <p:txBody>
          <a:bodyPr>
            <a:noAutofit/>
          </a:bodyPr>
          <a:lstStyle/>
          <a:p>
            <a:pPr algn="l"/>
            <a:r>
              <a:rPr lang="pt-BR" altLang="pt-BR" sz="5400" b="1" dirty="0" smtClean="0"/>
              <a:t>Tipos de Interferência</a:t>
            </a:r>
            <a:endParaRPr lang="pt-BR" altLang="pt-BR" sz="5400" dirty="0" smtClean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11188" y="1600200"/>
            <a:ext cx="8075612" cy="4525963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pt-BR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Construtiva:</a:t>
            </a:r>
          </a:p>
          <a:p>
            <a:pPr>
              <a:buFont typeface="Arial" charset="0"/>
              <a:buNone/>
              <a:defRPr/>
            </a:pP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Crista+Crista   </a:t>
            </a:r>
          </a:p>
          <a:p>
            <a:pPr>
              <a:buFont typeface="Arial" charset="0"/>
              <a:buNone/>
              <a:defRPr/>
            </a:pP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ou</a:t>
            </a:r>
          </a:p>
          <a:p>
            <a:pPr>
              <a:buFont typeface="Arial" charset="0"/>
              <a:buNone/>
              <a:defRPr/>
            </a:pP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Vale+Vale  </a:t>
            </a:r>
          </a:p>
          <a:p>
            <a:pPr>
              <a:buFont typeface="Arial" charset="0"/>
              <a:buNone/>
              <a:defRPr/>
            </a:pP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→  A</a:t>
            </a:r>
            <a:r>
              <a:rPr lang="pt-BR" sz="2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= A</a:t>
            </a:r>
            <a:r>
              <a:rPr lang="pt-BR" sz="2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+ A</a:t>
            </a:r>
            <a:r>
              <a:rPr lang="pt-BR" sz="2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</a:t>
            </a:r>
          </a:p>
          <a:p>
            <a:pPr>
              <a:buFont typeface="Arial" charset="0"/>
              <a:buNone/>
              <a:defRPr/>
            </a:pPr>
            <a:r>
              <a:rPr lang="pt-BR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buFont typeface="Arial" charset="0"/>
              <a:buNone/>
              <a:defRPr/>
            </a:pP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</a:t>
            </a:r>
            <a:r>
              <a:rPr lang="pt-BR" sz="24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Destrutiva:</a:t>
            </a:r>
            <a:r>
              <a:rPr lang="pt-BR" sz="24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            </a:t>
            </a:r>
          </a:p>
          <a:p>
            <a:pPr>
              <a:buFont typeface="Arial" charset="0"/>
              <a:buNone/>
              <a:defRPr/>
            </a:pP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Crista+Vale </a:t>
            </a:r>
          </a:p>
          <a:p>
            <a:pPr>
              <a:buFont typeface="Arial" charset="0"/>
              <a:buNone/>
              <a:defRPr/>
            </a:pP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→ A</a:t>
            </a:r>
            <a:r>
              <a:rPr lang="pt-BR" sz="2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= A</a:t>
            </a:r>
            <a:r>
              <a:rPr lang="pt-BR" sz="2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– A</a:t>
            </a:r>
            <a:r>
              <a:rPr lang="pt-BR" sz="2400" baseline="-2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</a:t>
            </a:r>
          </a:p>
          <a:p>
            <a:pPr>
              <a:buFont typeface="Arial" charset="0"/>
              <a:buNone/>
              <a:defRPr/>
            </a:pPr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</a:t>
            </a:r>
          </a:p>
          <a:p>
            <a:pPr>
              <a:buFont typeface="Arial" charset="0"/>
              <a:buNone/>
              <a:defRPr/>
            </a:pPr>
            <a:endParaRPr lang="pt-B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Char char="•"/>
              <a:defRPr/>
            </a:pPr>
            <a:endParaRPr lang="pt-BR" dirty="0"/>
          </a:p>
        </p:txBody>
      </p:sp>
      <p:sp>
        <p:nvSpPr>
          <p:cNvPr id="6" name="Forma livre 5"/>
          <p:cNvSpPr/>
          <p:nvPr/>
        </p:nvSpPr>
        <p:spPr>
          <a:xfrm>
            <a:off x="3905250" y="2082800"/>
            <a:ext cx="2047875" cy="754063"/>
          </a:xfrm>
          <a:custGeom>
            <a:avLst/>
            <a:gdLst>
              <a:gd name="connsiteX0" fmla="*/ 0 w 2047875"/>
              <a:gd name="connsiteY0" fmla="*/ 366712 h 742949"/>
              <a:gd name="connsiteX1" fmla="*/ 476250 w 2047875"/>
              <a:gd name="connsiteY1" fmla="*/ 690562 h 742949"/>
              <a:gd name="connsiteX2" fmla="*/ 1524000 w 2047875"/>
              <a:gd name="connsiteY2" fmla="*/ 52387 h 742949"/>
              <a:gd name="connsiteX3" fmla="*/ 2047875 w 2047875"/>
              <a:gd name="connsiteY3" fmla="*/ 376237 h 742949"/>
              <a:gd name="connsiteX0" fmla="*/ 0 w 2047875"/>
              <a:gd name="connsiteY0" fmla="*/ 365063 h 731403"/>
              <a:gd name="connsiteX1" fmla="*/ 594742 w 2047875"/>
              <a:gd name="connsiteY1" fmla="*/ 679016 h 731403"/>
              <a:gd name="connsiteX2" fmla="*/ 1524000 w 2047875"/>
              <a:gd name="connsiteY2" fmla="*/ 50738 h 731403"/>
              <a:gd name="connsiteX3" fmla="*/ 2047875 w 2047875"/>
              <a:gd name="connsiteY3" fmla="*/ 374588 h 731403"/>
              <a:gd name="connsiteX0" fmla="*/ 0 w 2047875"/>
              <a:gd name="connsiteY0" fmla="*/ 384857 h 754497"/>
              <a:gd name="connsiteX1" fmla="*/ 594742 w 2047875"/>
              <a:gd name="connsiteY1" fmla="*/ 698810 h 754497"/>
              <a:gd name="connsiteX2" fmla="*/ 1458838 w 2047875"/>
              <a:gd name="connsiteY2" fmla="*/ 50738 h 754497"/>
              <a:gd name="connsiteX3" fmla="*/ 2047875 w 2047875"/>
              <a:gd name="connsiteY3" fmla="*/ 394382 h 75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7875" h="754497">
                <a:moveTo>
                  <a:pt x="0" y="384857"/>
                </a:moveTo>
                <a:cubicBezTo>
                  <a:pt x="111125" y="572975"/>
                  <a:pt x="351602" y="754497"/>
                  <a:pt x="594742" y="698810"/>
                </a:cubicBezTo>
                <a:cubicBezTo>
                  <a:pt x="837882" y="643123"/>
                  <a:pt x="1216649" y="101476"/>
                  <a:pt x="1458838" y="50738"/>
                </a:cubicBezTo>
                <a:cubicBezTo>
                  <a:pt x="1701027" y="0"/>
                  <a:pt x="1916906" y="206263"/>
                  <a:pt x="2047875" y="394382"/>
                </a:cubicBez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cxnSp>
        <p:nvCxnSpPr>
          <p:cNvPr id="8" name="Conector reto 7"/>
          <p:cNvCxnSpPr/>
          <p:nvPr/>
        </p:nvCxnSpPr>
        <p:spPr>
          <a:xfrm>
            <a:off x="3851275" y="2473325"/>
            <a:ext cx="21605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Forma livre 8"/>
          <p:cNvSpPr/>
          <p:nvPr/>
        </p:nvSpPr>
        <p:spPr>
          <a:xfrm>
            <a:off x="3905250" y="2746375"/>
            <a:ext cx="2047875" cy="754063"/>
          </a:xfrm>
          <a:custGeom>
            <a:avLst/>
            <a:gdLst>
              <a:gd name="connsiteX0" fmla="*/ 0 w 2047875"/>
              <a:gd name="connsiteY0" fmla="*/ 366712 h 742949"/>
              <a:gd name="connsiteX1" fmla="*/ 476250 w 2047875"/>
              <a:gd name="connsiteY1" fmla="*/ 690562 h 742949"/>
              <a:gd name="connsiteX2" fmla="*/ 1524000 w 2047875"/>
              <a:gd name="connsiteY2" fmla="*/ 52387 h 742949"/>
              <a:gd name="connsiteX3" fmla="*/ 2047875 w 2047875"/>
              <a:gd name="connsiteY3" fmla="*/ 376237 h 742949"/>
              <a:gd name="connsiteX0" fmla="*/ 0 w 2047875"/>
              <a:gd name="connsiteY0" fmla="*/ 365063 h 731403"/>
              <a:gd name="connsiteX1" fmla="*/ 594742 w 2047875"/>
              <a:gd name="connsiteY1" fmla="*/ 679016 h 731403"/>
              <a:gd name="connsiteX2" fmla="*/ 1524000 w 2047875"/>
              <a:gd name="connsiteY2" fmla="*/ 50738 h 731403"/>
              <a:gd name="connsiteX3" fmla="*/ 2047875 w 2047875"/>
              <a:gd name="connsiteY3" fmla="*/ 374588 h 731403"/>
              <a:gd name="connsiteX0" fmla="*/ 0 w 2047875"/>
              <a:gd name="connsiteY0" fmla="*/ 384857 h 754497"/>
              <a:gd name="connsiteX1" fmla="*/ 594742 w 2047875"/>
              <a:gd name="connsiteY1" fmla="*/ 698810 h 754497"/>
              <a:gd name="connsiteX2" fmla="*/ 1458838 w 2047875"/>
              <a:gd name="connsiteY2" fmla="*/ 50738 h 754497"/>
              <a:gd name="connsiteX3" fmla="*/ 2047875 w 2047875"/>
              <a:gd name="connsiteY3" fmla="*/ 394382 h 75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7875" h="754497">
                <a:moveTo>
                  <a:pt x="0" y="384857"/>
                </a:moveTo>
                <a:cubicBezTo>
                  <a:pt x="111125" y="572975"/>
                  <a:pt x="351602" y="754497"/>
                  <a:pt x="594742" y="698810"/>
                </a:cubicBezTo>
                <a:cubicBezTo>
                  <a:pt x="837882" y="643123"/>
                  <a:pt x="1216649" y="101476"/>
                  <a:pt x="1458838" y="50738"/>
                </a:cubicBezTo>
                <a:cubicBezTo>
                  <a:pt x="1701027" y="0"/>
                  <a:pt x="1916906" y="206263"/>
                  <a:pt x="2047875" y="394382"/>
                </a:cubicBez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cxnSp>
        <p:nvCxnSpPr>
          <p:cNvPr id="10" name="Conector reto 9"/>
          <p:cNvCxnSpPr/>
          <p:nvPr/>
        </p:nvCxnSpPr>
        <p:spPr>
          <a:xfrm>
            <a:off x="3851275" y="3138488"/>
            <a:ext cx="216058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539" name="CaixaDeTexto 10"/>
          <p:cNvSpPr txBox="1">
            <a:spLocks noChangeArrowheads="1"/>
          </p:cNvSpPr>
          <p:nvPr/>
        </p:nvSpPr>
        <p:spPr bwMode="auto">
          <a:xfrm>
            <a:off x="4716463" y="2606675"/>
            <a:ext cx="3635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400"/>
              <a:t>+</a:t>
            </a:r>
          </a:p>
        </p:txBody>
      </p:sp>
      <p:sp>
        <p:nvSpPr>
          <p:cNvPr id="22540" name="CaixaDeTexto 11"/>
          <p:cNvSpPr txBox="1">
            <a:spLocks noChangeArrowheads="1"/>
          </p:cNvSpPr>
          <p:nvPr/>
        </p:nvSpPr>
        <p:spPr bwMode="auto">
          <a:xfrm>
            <a:off x="6008688" y="2535238"/>
            <a:ext cx="3635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400"/>
              <a:t>=</a:t>
            </a:r>
          </a:p>
        </p:txBody>
      </p:sp>
      <p:sp>
        <p:nvSpPr>
          <p:cNvPr id="22541" name="CaixaDeTexto 12"/>
          <p:cNvSpPr txBox="1">
            <a:spLocks noChangeArrowheads="1"/>
          </p:cNvSpPr>
          <p:nvPr/>
        </p:nvSpPr>
        <p:spPr bwMode="auto">
          <a:xfrm>
            <a:off x="7380288" y="2881313"/>
            <a:ext cx="1177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400"/>
              <a:t>Interferência</a:t>
            </a:r>
          </a:p>
          <a:p>
            <a:pPr eaLnBrk="1" hangingPunct="1"/>
            <a:r>
              <a:rPr lang="pt-BR" altLang="pt-BR" sz="1400"/>
              <a:t>Construtiva</a:t>
            </a:r>
          </a:p>
        </p:txBody>
      </p:sp>
      <p:sp>
        <p:nvSpPr>
          <p:cNvPr id="22542" name="CaixaDeTexto 13"/>
          <p:cNvSpPr txBox="1">
            <a:spLocks noChangeArrowheads="1"/>
          </p:cNvSpPr>
          <p:nvPr/>
        </p:nvSpPr>
        <p:spPr bwMode="auto">
          <a:xfrm>
            <a:off x="7380288" y="4508500"/>
            <a:ext cx="13700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400"/>
              <a:t>Interferência</a:t>
            </a:r>
          </a:p>
          <a:p>
            <a:pPr eaLnBrk="1" hangingPunct="1"/>
            <a:r>
              <a:rPr lang="pt-BR" altLang="pt-BR" sz="1400"/>
              <a:t>Desconstrutiva</a:t>
            </a:r>
          </a:p>
        </p:txBody>
      </p:sp>
      <p:sp>
        <p:nvSpPr>
          <p:cNvPr id="15" name="Forma livre 14"/>
          <p:cNvSpPr/>
          <p:nvPr/>
        </p:nvSpPr>
        <p:spPr>
          <a:xfrm>
            <a:off x="3851275" y="4292600"/>
            <a:ext cx="2047875" cy="755650"/>
          </a:xfrm>
          <a:custGeom>
            <a:avLst/>
            <a:gdLst>
              <a:gd name="connsiteX0" fmla="*/ 0 w 2047875"/>
              <a:gd name="connsiteY0" fmla="*/ 366712 h 742949"/>
              <a:gd name="connsiteX1" fmla="*/ 476250 w 2047875"/>
              <a:gd name="connsiteY1" fmla="*/ 690562 h 742949"/>
              <a:gd name="connsiteX2" fmla="*/ 1524000 w 2047875"/>
              <a:gd name="connsiteY2" fmla="*/ 52387 h 742949"/>
              <a:gd name="connsiteX3" fmla="*/ 2047875 w 2047875"/>
              <a:gd name="connsiteY3" fmla="*/ 376237 h 742949"/>
              <a:gd name="connsiteX0" fmla="*/ 0 w 2047875"/>
              <a:gd name="connsiteY0" fmla="*/ 365063 h 731403"/>
              <a:gd name="connsiteX1" fmla="*/ 594742 w 2047875"/>
              <a:gd name="connsiteY1" fmla="*/ 679016 h 731403"/>
              <a:gd name="connsiteX2" fmla="*/ 1524000 w 2047875"/>
              <a:gd name="connsiteY2" fmla="*/ 50738 h 731403"/>
              <a:gd name="connsiteX3" fmla="*/ 2047875 w 2047875"/>
              <a:gd name="connsiteY3" fmla="*/ 374588 h 731403"/>
              <a:gd name="connsiteX0" fmla="*/ 0 w 2047875"/>
              <a:gd name="connsiteY0" fmla="*/ 384857 h 754497"/>
              <a:gd name="connsiteX1" fmla="*/ 594742 w 2047875"/>
              <a:gd name="connsiteY1" fmla="*/ 698810 h 754497"/>
              <a:gd name="connsiteX2" fmla="*/ 1458838 w 2047875"/>
              <a:gd name="connsiteY2" fmla="*/ 50738 h 754497"/>
              <a:gd name="connsiteX3" fmla="*/ 2047875 w 2047875"/>
              <a:gd name="connsiteY3" fmla="*/ 394382 h 75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7875" h="754497">
                <a:moveTo>
                  <a:pt x="0" y="384857"/>
                </a:moveTo>
                <a:cubicBezTo>
                  <a:pt x="111125" y="572975"/>
                  <a:pt x="351602" y="754497"/>
                  <a:pt x="594742" y="698810"/>
                </a:cubicBezTo>
                <a:cubicBezTo>
                  <a:pt x="837882" y="643123"/>
                  <a:pt x="1216649" y="101476"/>
                  <a:pt x="1458838" y="50738"/>
                </a:cubicBezTo>
                <a:cubicBezTo>
                  <a:pt x="1701027" y="0"/>
                  <a:pt x="1916906" y="206263"/>
                  <a:pt x="2047875" y="394382"/>
                </a:cubicBez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sp>
        <p:nvSpPr>
          <p:cNvPr id="16" name="Forma livre 15"/>
          <p:cNvSpPr/>
          <p:nvPr/>
        </p:nvSpPr>
        <p:spPr>
          <a:xfrm flipV="1">
            <a:off x="3851275" y="5013325"/>
            <a:ext cx="2047875" cy="754063"/>
          </a:xfrm>
          <a:custGeom>
            <a:avLst/>
            <a:gdLst>
              <a:gd name="connsiteX0" fmla="*/ 0 w 2047875"/>
              <a:gd name="connsiteY0" fmla="*/ 366712 h 742949"/>
              <a:gd name="connsiteX1" fmla="*/ 476250 w 2047875"/>
              <a:gd name="connsiteY1" fmla="*/ 690562 h 742949"/>
              <a:gd name="connsiteX2" fmla="*/ 1524000 w 2047875"/>
              <a:gd name="connsiteY2" fmla="*/ 52387 h 742949"/>
              <a:gd name="connsiteX3" fmla="*/ 2047875 w 2047875"/>
              <a:gd name="connsiteY3" fmla="*/ 376237 h 742949"/>
              <a:gd name="connsiteX0" fmla="*/ 0 w 2047875"/>
              <a:gd name="connsiteY0" fmla="*/ 365063 h 731403"/>
              <a:gd name="connsiteX1" fmla="*/ 594742 w 2047875"/>
              <a:gd name="connsiteY1" fmla="*/ 679016 h 731403"/>
              <a:gd name="connsiteX2" fmla="*/ 1524000 w 2047875"/>
              <a:gd name="connsiteY2" fmla="*/ 50738 h 731403"/>
              <a:gd name="connsiteX3" fmla="*/ 2047875 w 2047875"/>
              <a:gd name="connsiteY3" fmla="*/ 374588 h 731403"/>
              <a:gd name="connsiteX0" fmla="*/ 0 w 2047875"/>
              <a:gd name="connsiteY0" fmla="*/ 384857 h 754497"/>
              <a:gd name="connsiteX1" fmla="*/ 594742 w 2047875"/>
              <a:gd name="connsiteY1" fmla="*/ 698810 h 754497"/>
              <a:gd name="connsiteX2" fmla="*/ 1458838 w 2047875"/>
              <a:gd name="connsiteY2" fmla="*/ 50738 h 754497"/>
              <a:gd name="connsiteX3" fmla="*/ 2047875 w 2047875"/>
              <a:gd name="connsiteY3" fmla="*/ 394382 h 754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7875" h="754497">
                <a:moveTo>
                  <a:pt x="0" y="384857"/>
                </a:moveTo>
                <a:cubicBezTo>
                  <a:pt x="111125" y="572975"/>
                  <a:pt x="351602" y="754497"/>
                  <a:pt x="594742" y="698810"/>
                </a:cubicBezTo>
                <a:cubicBezTo>
                  <a:pt x="837882" y="643123"/>
                  <a:pt x="1216649" y="101476"/>
                  <a:pt x="1458838" y="50738"/>
                </a:cubicBezTo>
                <a:cubicBezTo>
                  <a:pt x="1701027" y="0"/>
                  <a:pt x="1916906" y="206263"/>
                  <a:pt x="2047875" y="394382"/>
                </a:cubicBezTo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pt-BR"/>
          </a:p>
        </p:txBody>
      </p:sp>
      <p:cxnSp>
        <p:nvCxnSpPr>
          <p:cNvPr id="17" name="Conector reto 16"/>
          <p:cNvCxnSpPr/>
          <p:nvPr/>
        </p:nvCxnSpPr>
        <p:spPr>
          <a:xfrm>
            <a:off x="3779838" y="4681538"/>
            <a:ext cx="21605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3779838" y="5383213"/>
            <a:ext cx="21605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6507163" y="5065713"/>
            <a:ext cx="2159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548" name="CaixaDeTexto 19"/>
          <p:cNvSpPr txBox="1">
            <a:spLocks noChangeArrowheads="1"/>
          </p:cNvSpPr>
          <p:nvPr/>
        </p:nvSpPr>
        <p:spPr bwMode="auto">
          <a:xfrm>
            <a:off x="4643438" y="4797425"/>
            <a:ext cx="365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400"/>
              <a:t>+</a:t>
            </a:r>
          </a:p>
        </p:txBody>
      </p:sp>
      <p:sp>
        <p:nvSpPr>
          <p:cNvPr id="22549" name="CaixaDeTexto 20"/>
          <p:cNvSpPr txBox="1">
            <a:spLocks noChangeArrowheads="1"/>
          </p:cNvSpPr>
          <p:nvPr/>
        </p:nvSpPr>
        <p:spPr bwMode="auto">
          <a:xfrm>
            <a:off x="5935663" y="4724400"/>
            <a:ext cx="365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400"/>
              <a:t>=</a:t>
            </a:r>
          </a:p>
        </p:txBody>
      </p:sp>
      <p:sp>
        <p:nvSpPr>
          <p:cNvPr id="22550" name="CaixaDeTexto 21"/>
          <p:cNvSpPr txBox="1">
            <a:spLocks noChangeArrowheads="1"/>
          </p:cNvSpPr>
          <p:nvPr/>
        </p:nvSpPr>
        <p:spPr bwMode="auto">
          <a:xfrm>
            <a:off x="3851275" y="2801938"/>
            <a:ext cx="9382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600"/>
              <a:t>Em fase</a:t>
            </a:r>
          </a:p>
        </p:txBody>
      </p:sp>
      <p:sp>
        <p:nvSpPr>
          <p:cNvPr id="22551" name="CaixaDeTexto 22"/>
          <p:cNvSpPr txBox="1">
            <a:spLocks noChangeArrowheads="1"/>
          </p:cNvSpPr>
          <p:nvPr/>
        </p:nvSpPr>
        <p:spPr bwMode="auto">
          <a:xfrm>
            <a:off x="5003800" y="4797425"/>
            <a:ext cx="1108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600"/>
              <a:t>Oposição </a:t>
            </a:r>
          </a:p>
          <a:p>
            <a:pPr eaLnBrk="1" hangingPunct="1"/>
            <a:r>
              <a:rPr lang="pt-BR" altLang="pt-BR" sz="1600"/>
              <a:t>de fase</a:t>
            </a:r>
          </a:p>
        </p:txBody>
      </p:sp>
      <p:cxnSp>
        <p:nvCxnSpPr>
          <p:cNvPr id="24" name="Conector reto 23"/>
          <p:cNvCxnSpPr/>
          <p:nvPr/>
        </p:nvCxnSpPr>
        <p:spPr>
          <a:xfrm>
            <a:off x="6443663" y="2736850"/>
            <a:ext cx="216058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6778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pt-BR" dirty="0" smtClean="0"/>
              <a:t>Interferência (Batimento)</a:t>
            </a:r>
            <a:endParaRPr lang="pt-BR" dirty="0"/>
          </a:p>
        </p:txBody>
      </p:sp>
      <p:pic>
        <p:nvPicPr>
          <p:cNvPr id="6" name="Picture 6" descr="ondas_b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124744"/>
            <a:ext cx="5400600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2339752" y="5661248"/>
            <a:ext cx="44644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pt-BR" altLang="pt-BR" sz="2400" dirty="0"/>
              <a:t>Nº de batimentos = | f</a:t>
            </a:r>
            <a:r>
              <a:rPr lang="pt-BR" altLang="pt-BR" sz="2400" baseline="-25000" dirty="0"/>
              <a:t>1</a:t>
            </a:r>
            <a:r>
              <a:rPr lang="pt-BR" altLang="pt-BR" sz="2400" dirty="0"/>
              <a:t> – f</a:t>
            </a:r>
            <a:r>
              <a:rPr lang="pt-BR" altLang="pt-BR" sz="2400" baseline="-25000" dirty="0"/>
              <a:t>2</a:t>
            </a:r>
            <a:r>
              <a:rPr lang="pt-BR" altLang="pt-BR" sz="2400" dirty="0"/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xmlns="" val="346263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Espaço Reservado para Conteúdo 2"/>
          <p:cNvSpPr>
            <a:spLocks noGrp="1"/>
          </p:cNvSpPr>
          <p:nvPr>
            <p:ph idx="1"/>
          </p:nvPr>
        </p:nvSpPr>
        <p:spPr>
          <a:xfrm>
            <a:off x="107503" y="116632"/>
            <a:ext cx="8822533" cy="4525963"/>
          </a:xfrm>
        </p:spPr>
        <p:txBody>
          <a:bodyPr/>
          <a:lstStyle/>
          <a:p>
            <a:pPr algn="just">
              <a:buFont typeface="Arial" panose="020B0604020202020204" pitchFamily="34" charset="0"/>
              <a:buNone/>
            </a:pPr>
            <a:r>
              <a:rPr lang="pt-BR" altLang="pt-BR" sz="2400" b="1" dirty="0" smtClean="0"/>
              <a:t>Interferência em ondas luminosas</a:t>
            </a:r>
            <a:endParaRPr lang="pt-BR" altLang="pt-BR" sz="2400" dirty="0" smtClean="0"/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400" b="1" dirty="0" smtClean="0"/>
              <a:t>Experiência de Young (interferência de ondas luminosas em fase)</a:t>
            </a:r>
            <a:endParaRPr lang="pt-BR" altLang="pt-BR" sz="2400" dirty="0" smtClean="0"/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400" dirty="0" smtClean="0"/>
              <a:t>A interferência de ondas luminosas demonstrando que a luz é um fenômeno ondulatório que foi comprovada por Thomas Young.</a:t>
            </a:r>
          </a:p>
          <a:p>
            <a:pPr algn="just">
              <a:buFont typeface="Arial" panose="020B0604020202020204" pitchFamily="34" charset="0"/>
              <a:buNone/>
            </a:pPr>
            <a:endParaRPr lang="pt-BR" altLang="pt-BR" sz="2400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3528" y="1949420"/>
            <a:ext cx="8606508" cy="467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154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79146"/>
            <a:ext cx="8435975" cy="2376487"/>
          </a:xfrm>
        </p:spPr>
        <p:txBody>
          <a:bodyPr/>
          <a:lstStyle/>
          <a:p>
            <a:pPr algn="just">
              <a:buFont typeface="Arial" panose="020B0604020202020204" pitchFamily="34" charset="0"/>
              <a:buNone/>
            </a:pPr>
            <a:r>
              <a:rPr lang="pt-BR" altLang="pt-BR" sz="2800" b="1" dirty="0" smtClean="0"/>
              <a:t>	Anéis de Newton (interferência numa lâmina de ar de espessura variável)</a:t>
            </a:r>
            <a:endParaRPr lang="pt-BR" altLang="pt-BR" sz="2800" dirty="0" smtClean="0"/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800" b="1" dirty="0"/>
              <a:t>	</a:t>
            </a:r>
            <a:r>
              <a:rPr lang="pt-BR" altLang="pt-BR" sz="2800" dirty="0" smtClean="0"/>
              <a:t>Newton obteve experimentalmente uma figura de interferência numa lâmina de ar de espessura variável que se tornou conhecida como </a:t>
            </a:r>
            <a:r>
              <a:rPr lang="pt-BR" altLang="pt-BR" sz="2800" i="1" dirty="0" smtClean="0"/>
              <a:t>anéis de Newton.</a:t>
            </a:r>
            <a:r>
              <a:rPr lang="pt-BR" altLang="pt-BR" sz="2800" dirty="0" smtClean="0"/>
              <a:t> </a:t>
            </a:r>
          </a:p>
          <a:p>
            <a:pPr>
              <a:buFont typeface="Arial" panose="020B0604020202020204" pitchFamily="34" charset="0"/>
              <a:buNone/>
            </a:pPr>
            <a:endParaRPr lang="pt-BR" altLang="pt-BR" sz="2800" dirty="0" smtClean="0"/>
          </a:p>
        </p:txBody>
      </p:sp>
      <p:grpSp>
        <p:nvGrpSpPr>
          <p:cNvPr id="38917" name="Grupo 10"/>
          <p:cNvGrpSpPr>
            <a:grpSpLocks/>
          </p:cNvGrpSpPr>
          <p:nvPr/>
        </p:nvGrpSpPr>
        <p:grpSpPr bwMode="auto">
          <a:xfrm>
            <a:off x="1187624" y="2636912"/>
            <a:ext cx="6048672" cy="3888432"/>
            <a:chOff x="2771800" y="3717032"/>
            <a:chExt cx="3839999" cy="2664296"/>
          </a:xfrm>
        </p:grpSpPr>
        <p:pic>
          <p:nvPicPr>
            <p:cNvPr id="38918" name="Imagem 4" descr="Newtonringa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3717032"/>
              <a:ext cx="3839999" cy="266429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919" name="CaixaDeTexto 7"/>
            <p:cNvSpPr txBox="1">
              <a:spLocks noChangeArrowheads="1"/>
            </p:cNvSpPr>
            <p:nvPr/>
          </p:nvSpPr>
          <p:spPr bwMode="auto">
            <a:xfrm>
              <a:off x="5331799" y="5986617"/>
              <a:ext cx="1173573" cy="231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1600" b="1" dirty="0">
                  <a:solidFill>
                    <a:srgbClr val="FF0000"/>
                  </a:solidFill>
                </a:rPr>
                <a:t>ponto de contato</a:t>
              </a:r>
            </a:p>
          </p:txBody>
        </p:sp>
        <p:sp>
          <p:nvSpPr>
            <p:cNvPr id="38920" name="CaixaDeTexto 8"/>
            <p:cNvSpPr txBox="1">
              <a:spLocks noChangeArrowheads="1"/>
            </p:cNvSpPr>
            <p:nvPr/>
          </p:nvSpPr>
          <p:spPr bwMode="auto">
            <a:xfrm>
              <a:off x="5076056" y="4555792"/>
              <a:ext cx="1368965" cy="231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pt-BR" altLang="pt-BR" sz="1600" b="1" dirty="0">
                  <a:solidFill>
                    <a:srgbClr val="FF0000"/>
                  </a:solidFill>
                </a:rPr>
                <a:t>lente plano-convexa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3150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11696" y="4073957"/>
            <a:ext cx="3568416" cy="267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609" t="12201" r="13480" b="27472"/>
          <a:stretch>
            <a:fillRect/>
          </a:stretch>
        </p:blipFill>
        <p:spPr bwMode="auto">
          <a:xfrm>
            <a:off x="1945356" y="639851"/>
            <a:ext cx="3634756" cy="2718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07950" y="116632"/>
            <a:ext cx="87125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pt-BR" altLang="pt-BR" sz="2800" b="1" dirty="0">
                <a:latin typeface="+mj-lt"/>
              </a:rPr>
              <a:t> </a:t>
            </a:r>
            <a:r>
              <a:rPr lang="pt-BR" altLang="pt-BR" sz="2800" b="1" i="1" dirty="0">
                <a:latin typeface="+mj-lt"/>
              </a:rPr>
              <a:t>Anéis de Newton observados por luz refletida</a:t>
            </a:r>
          </a:p>
        </p:txBody>
      </p:sp>
      <p:sp>
        <p:nvSpPr>
          <p:cNvPr id="4" name="Retângulo 3"/>
          <p:cNvSpPr/>
          <p:nvPr/>
        </p:nvSpPr>
        <p:spPr>
          <a:xfrm>
            <a:off x="241729" y="3400575"/>
            <a:ext cx="85681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pt-BR" altLang="pt-BR" sz="2800" b="1" dirty="0">
                <a:latin typeface="+mj-lt"/>
              </a:rPr>
              <a:t>Anéis de Newton observados por luz transmitida</a:t>
            </a:r>
          </a:p>
        </p:txBody>
      </p:sp>
    </p:spTree>
    <p:extLst>
      <p:ext uri="{BB962C8B-B14F-4D97-AF65-F5344CB8AC3E}">
        <p14:creationId xmlns:p14="http://schemas.microsoft.com/office/powerpoint/2010/main" xmlns="" val="178917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4155" y="2755952"/>
            <a:ext cx="7525445" cy="3936006"/>
          </a:xfrm>
          <a:prstGeom prst="rect">
            <a:avLst/>
          </a:prstGeom>
        </p:spPr>
      </p:pic>
      <p:sp>
        <p:nvSpPr>
          <p:cNvPr id="5" name="Espaço Reservado para Número de Slid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EAFAC4-E853-4616-A08E-56D16EA2CECA}" type="slidenum">
              <a:rPr lang="pt-BR" altLang="pt-BR"/>
              <a:pPr/>
              <a:t>59</a:t>
            </a:fld>
            <a:endParaRPr lang="pt-BR" altLang="pt-BR"/>
          </a:p>
        </p:txBody>
      </p:sp>
      <p:sp>
        <p:nvSpPr>
          <p:cNvPr id="122884" name="Text Box 4"/>
          <p:cNvSpPr txBox="1">
            <a:spLocks noChangeArrowheads="1"/>
          </p:cNvSpPr>
          <p:nvPr/>
        </p:nvSpPr>
        <p:spPr bwMode="auto">
          <a:xfrm>
            <a:off x="107504" y="116632"/>
            <a:ext cx="391273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533400" indent="-5334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055688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577975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100263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62255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307975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53695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99415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45135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ct val="55000"/>
              </a:spcAft>
              <a:buClr>
                <a:srgbClr val="FF3300"/>
              </a:buClr>
              <a:buFont typeface="Arial Black" panose="020B0A04020102020204" pitchFamily="34" charset="0"/>
              <a:buNone/>
            </a:pPr>
            <a:r>
              <a:rPr lang="pt-BR" altLang="pt-BR" sz="5400" b="1" dirty="0">
                <a:latin typeface="+mj-lt"/>
              </a:rPr>
              <a:t>Ressonância:</a:t>
            </a:r>
          </a:p>
        </p:txBody>
      </p:sp>
      <p:sp>
        <p:nvSpPr>
          <p:cNvPr id="122885" name="Line 5"/>
          <p:cNvSpPr>
            <a:spLocks noChangeShapeType="1"/>
          </p:cNvSpPr>
          <p:nvPr/>
        </p:nvSpPr>
        <p:spPr bwMode="auto">
          <a:xfrm>
            <a:off x="1325563" y="1847850"/>
            <a:ext cx="6904037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120624" y="939749"/>
            <a:ext cx="87718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dirty="0" smtClean="0">
                <a:latin typeface="+mn-lt"/>
              </a:rPr>
              <a:t>Estado </a:t>
            </a:r>
            <a:r>
              <a:rPr lang="pt-BR" sz="2400" dirty="0">
                <a:latin typeface="+mn-lt"/>
              </a:rPr>
              <a:t>de um sistema que vibra em frequência própria, com amplitude acentuadamente maior, como resultado de estímulos externos que possuem a mesma frequência de vibração; essa vibração.</a:t>
            </a:r>
          </a:p>
        </p:txBody>
      </p:sp>
    </p:spTree>
    <p:extLst>
      <p:ext uri="{BB962C8B-B14F-4D97-AF65-F5344CB8AC3E}">
        <p14:creationId xmlns:p14="http://schemas.microsoft.com/office/powerpoint/2010/main" xmlns="" val="284309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tângulo 3"/>
          <p:cNvSpPr>
            <a:spLocks noChangeArrowheads="1"/>
          </p:cNvSpPr>
          <p:nvPr/>
        </p:nvSpPr>
        <p:spPr bwMode="auto">
          <a:xfrm>
            <a:off x="214313" y="792163"/>
            <a:ext cx="4572000" cy="649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pt-BR" b="1" dirty="0">
                <a:latin typeface="Arial" charset="0"/>
                <a:cs typeface="Arial" charset="0"/>
              </a:rPr>
              <a:t>Como Uma Onda  -  Lulu Santos</a:t>
            </a:r>
          </a:p>
          <a:p>
            <a:pPr>
              <a:defRPr/>
            </a:pPr>
            <a:endParaRPr lang="pt-BR" sz="500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pt-BR" sz="1750" i="1" dirty="0">
                <a:latin typeface="Arial" charset="0"/>
                <a:cs typeface="Arial" charset="0"/>
              </a:rPr>
              <a:t>Nada do que foi será</a:t>
            </a:r>
            <a:br>
              <a:rPr lang="pt-BR" sz="1750" i="1" dirty="0">
                <a:latin typeface="Arial" charset="0"/>
                <a:cs typeface="Arial" charset="0"/>
              </a:rPr>
            </a:br>
            <a:r>
              <a:rPr lang="pt-BR" sz="1750" i="1" dirty="0">
                <a:latin typeface="Arial" charset="0"/>
                <a:cs typeface="Arial" charset="0"/>
              </a:rPr>
              <a:t>De novo do jeito que já foi um dia</a:t>
            </a:r>
          </a:p>
          <a:p>
            <a:pPr>
              <a:defRPr/>
            </a:pPr>
            <a:r>
              <a:rPr lang="pt-BR" sz="1750" i="1" dirty="0">
                <a:latin typeface="Arial" charset="0"/>
                <a:cs typeface="Arial" charset="0"/>
              </a:rPr>
              <a:t>Tudo passa</a:t>
            </a:r>
            <a:br>
              <a:rPr lang="pt-BR" sz="1750" i="1" dirty="0">
                <a:latin typeface="Arial" charset="0"/>
                <a:cs typeface="Arial" charset="0"/>
              </a:rPr>
            </a:br>
            <a:r>
              <a:rPr lang="pt-BR" sz="1750" i="1" dirty="0">
                <a:latin typeface="Arial" charset="0"/>
                <a:cs typeface="Arial" charset="0"/>
              </a:rPr>
              <a:t>Tudo sempre passará</a:t>
            </a:r>
          </a:p>
          <a:p>
            <a:pPr>
              <a:defRPr/>
            </a:pPr>
            <a:endParaRPr lang="pt-BR" sz="500" i="1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pt-BR" sz="1750" i="1" dirty="0">
                <a:latin typeface="Arial" charset="0"/>
                <a:cs typeface="Arial" charset="0"/>
              </a:rPr>
              <a:t>A vida vem em </a:t>
            </a:r>
            <a:r>
              <a:rPr lang="pt-BR" sz="1750" b="1" i="1" dirty="0">
                <a:latin typeface="Arial" charset="0"/>
                <a:cs typeface="Arial" charset="0"/>
              </a:rPr>
              <a:t>ondas</a:t>
            </a:r>
            <a:r>
              <a:rPr lang="pt-BR" sz="1750" i="1" dirty="0">
                <a:latin typeface="Arial" charset="0"/>
                <a:cs typeface="Arial" charset="0"/>
              </a:rPr>
              <a:t/>
            </a:r>
            <a:br>
              <a:rPr lang="pt-BR" sz="1750" i="1" dirty="0">
                <a:latin typeface="Arial" charset="0"/>
                <a:cs typeface="Arial" charset="0"/>
              </a:rPr>
            </a:br>
            <a:r>
              <a:rPr lang="pt-BR" sz="1750" i="1" dirty="0">
                <a:latin typeface="Arial" charset="0"/>
                <a:cs typeface="Arial" charset="0"/>
              </a:rPr>
              <a:t>Como um mar</a:t>
            </a:r>
          </a:p>
          <a:p>
            <a:pPr>
              <a:defRPr/>
            </a:pPr>
            <a:r>
              <a:rPr lang="pt-BR" sz="1750" i="1" dirty="0">
                <a:latin typeface="Arial" charset="0"/>
                <a:cs typeface="Arial" charset="0"/>
              </a:rPr>
              <a:t>Num indo e vindo infinito</a:t>
            </a:r>
          </a:p>
          <a:p>
            <a:pPr>
              <a:defRPr/>
            </a:pPr>
            <a:endParaRPr lang="pt-BR" sz="500" i="1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pt-BR" sz="1750" i="1" dirty="0">
                <a:latin typeface="Arial" charset="0"/>
                <a:cs typeface="Arial" charset="0"/>
              </a:rPr>
              <a:t>Tudo que se vê não é</a:t>
            </a:r>
            <a:r>
              <a:rPr lang="pt-BR" i="1" dirty="0">
                <a:latin typeface="Arial" charset="0"/>
                <a:cs typeface="Arial" charset="0"/>
              </a:rPr>
              <a:t/>
            </a:r>
            <a:br>
              <a:rPr lang="pt-BR" i="1" dirty="0">
                <a:latin typeface="Arial" charset="0"/>
                <a:cs typeface="Arial" charset="0"/>
              </a:rPr>
            </a:br>
            <a:r>
              <a:rPr lang="pt-BR" sz="1750" i="1" dirty="0">
                <a:latin typeface="Arial" charset="0"/>
                <a:cs typeface="Arial" charset="0"/>
              </a:rPr>
              <a:t>Igual ao que a gente</a:t>
            </a:r>
            <a:br>
              <a:rPr lang="pt-BR" sz="1750" i="1" dirty="0">
                <a:latin typeface="Arial" charset="0"/>
                <a:cs typeface="Arial" charset="0"/>
              </a:rPr>
            </a:br>
            <a:r>
              <a:rPr lang="pt-BR" sz="1750" i="1" dirty="0">
                <a:latin typeface="Arial" charset="0"/>
                <a:cs typeface="Arial" charset="0"/>
              </a:rPr>
              <a:t>Viu há um segundo</a:t>
            </a:r>
            <a:br>
              <a:rPr lang="pt-BR" sz="1750" i="1" dirty="0">
                <a:latin typeface="Arial" charset="0"/>
                <a:cs typeface="Arial" charset="0"/>
              </a:rPr>
            </a:br>
            <a:r>
              <a:rPr lang="pt-BR" sz="1750" i="1" dirty="0">
                <a:latin typeface="Arial" charset="0"/>
                <a:cs typeface="Arial" charset="0"/>
              </a:rPr>
              <a:t>Tudo muda o tempo todo</a:t>
            </a:r>
          </a:p>
          <a:p>
            <a:pPr>
              <a:defRPr/>
            </a:pPr>
            <a:r>
              <a:rPr lang="pt-BR" sz="1750" i="1" dirty="0">
                <a:latin typeface="Arial" charset="0"/>
                <a:cs typeface="Arial" charset="0"/>
              </a:rPr>
              <a:t>No mundo</a:t>
            </a:r>
          </a:p>
          <a:p>
            <a:pPr>
              <a:defRPr/>
            </a:pPr>
            <a:endParaRPr lang="pt-BR" sz="500" i="1" dirty="0">
              <a:latin typeface="Arial" charset="0"/>
              <a:cs typeface="Arial" charset="0"/>
            </a:endParaRPr>
          </a:p>
          <a:p>
            <a:pPr>
              <a:defRPr/>
            </a:pPr>
            <a:r>
              <a:rPr lang="pt-BR" sz="1750" i="1" dirty="0">
                <a:latin typeface="Arial" charset="0"/>
                <a:cs typeface="Arial" charset="0"/>
              </a:rPr>
              <a:t>Não adianta fugir</a:t>
            </a:r>
            <a:br>
              <a:rPr lang="pt-BR" sz="1750" i="1" dirty="0">
                <a:latin typeface="Arial" charset="0"/>
                <a:cs typeface="Arial" charset="0"/>
              </a:rPr>
            </a:br>
            <a:r>
              <a:rPr lang="pt-BR" sz="1750" i="1" dirty="0">
                <a:latin typeface="Arial" charset="0"/>
                <a:cs typeface="Arial" charset="0"/>
              </a:rPr>
              <a:t>Nem mentir</a:t>
            </a:r>
            <a:br>
              <a:rPr lang="pt-BR" sz="1750" i="1" dirty="0">
                <a:latin typeface="Arial" charset="0"/>
                <a:cs typeface="Arial" charset="0"/>
              </a:rPr>
            </a:br>
            <a:r>
              <a:rPr lang="pt-BR" sz="1750" i="1" dirty="0">
                <a:latin typeface="Arial" charset="0"/>
                <a:cs typeface="Arial" charset="0"/>
              </a:rPr>
              <a:t>Pra si mesmo agora</a:t>
            </a:r>
            <a:br>
              <a:rPr lang="pt-BR" sz="1750" i="1" dirty="0">
                <a:latin typeface="Arial" charset="0"/>
                <a:cs typeface="Arial" charset="0"/>
              </a:rPr>
            </a:br>
            <a:r>
              <a:rPr lang="pt-BR" sz="1750" i="1" dirty="0">
                <a:latin typeface="Arial" charset="0"/>
                <a:cs typeface="Arial" charset="0"/>
              </a:rPr>
              <a:t>Há tanta vida lá fora</a:t>
            </a:r>
            <a:br>
              <a:rPr lang="pt-BR" sz="1750" i="1" dirty="0">
                <a:latin typeface="Arial" charset="0"/>
                <a:cs typeface="Arial" charset="0"/>
              </a:rPr>
            </a:br>
            <a:r>
              <a:rPr lang="pt-BR" sz="1750" i="1" dirty="0">
                <a:latin typeface="Arial" charset="0"/>
                <a:cs typeface="Arial" charset="0"/>
              </a:rPr>
              <a:t>Aqui dentro sempre</a:t>
            </a:r>
            <a:br>
              <a:rPr lang="pt-BR" sz="1750" i="1" dirty="0">
                <a:latin typeface="Arial" charset="0"/>
                <a:cs typeface="Arial" charset="0"/>
              </a:rPr>
            </a:br>
            <a:r>
              <a:rPr lang="pt-BR" sz="1750" i="1" dirty="0">
                <a:latin typeface="Arial" charset="0"/>
                <a:cs typeface="Arial" charset="0"/>
              </a:rPr>
              <a:t>Como uma </a:t>
            </a:r>
            <a:r>
              <a:rPr lang="pt-BR" sz="1750" b="1" i="1" dirty="0">
                <a:latin typeface="Arial" charset="0"/>
                <a:cs typeface="Arial" charset="0"/>
              </a:rPr>
              <a:t>onda </a:t>
            </a:r>
            <a:r>
              <a:rPr lang="pt-BR" sz="1750" i="1" dirty="0">
                <a:latin typeface="Arial" charset="0"/>
                <a:cs typeface="Arial" charset="0"/>
              </a:rPr>
              <a:t>no mar</a:t>
            </a:r>
            <a:br>
              <a:rPr lang="pt-BR" sz="1750" i="1" dirty="0">
                <a:latin typeface="Arial" charset="0"/>
                <a:cs typeface="Arial" charset="0"/>
              </a:rPr>
            </a:br>
            <a:r>
              <a:rPr lang="pt-BR" sz="1750" i="1" dirty="0">
                <a:latin typeface="Arial" charset="0"/>
                <a:cs typeface="Arial" charset="0"/>
              </a:rPr>
              <a:t>Como uma onda no mar</a:t>
            </a:r>
            <a:br>
              <a:rPr lang="pt-BR" sz="1750" i="1" dirty="0">
                <a:latin typeface="Arial" charset="0"/>
                <a:cs typeface="Arial" charset="0"/>
              </a:rPr>
            </a:br>
            <a:r>
              <a:rPr lang="pt-BR" sz="1750" i="1" dirty="0">
                <a:latin typeface="Arial" charset="0"/>
                <a:cs typeface="Arial" charset="0"/>
              </a:rPr>
              <a:t>Como uma onda no mar</a:t>
            </a:r>
          </a:p>
          <a:p>
            <a:pPr>
              <a:defRPr/>
            </a:pPr>
            <a:endParaRPr lang="pt-BR" dirty="0">
              <a:latin typeface="Arial" charset="0"/>
              <a:cs typeface="Arial" charset="0"/>
            </a:endParaRPr>
          </a:p>
        </p:txBody>
      </p:sp>
      <p:sp>
        <p:nvSpPr>
          <p:cNvPr id="5124" name="CaixaDeTexto 4"/>
          <p:cNvSpPr txBox="1">
            <a:spLocks noChangeArrowheads="1"/>
          </p:cNvSpPr>
          <p:nvPr/>
        </p:nvSpPr>
        <p:spPr bwMode="auto">
          <a:xfrm>
            <a:off x="3643313" y="6143625"/>
            <a:ext cx="521493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000"/>
              <a:t>Imagem: Shalom Jacobovitz / </a:t>
            </a:r>
            <a:r>
              <a:rPr lang="en-US" altLang="pt-BR" sz="1000"/>
              <a:t>Creative Commons Attribution-Share Alike 3.0 Unported</a:t>
            </a:r>
            <a:r>
              <a:rPr lang="pt-BR" altLang="pt-BR" sz="1000"/>
              <a:t> </a:t>
            </a:r>
            <a:endParaRPr lang="en-US" altLang="pt-BR" sz="100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571625"/>
            <a:ext cx="500062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60565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326" y="0"/>
            <a:ext cx="8229600" cy="1143000"/>
          </a:xfrm>
        </p:spPr>
        <p:txBody>
          <a:bodyPr>
            <a:normAutofit/>
          </a:bodyPr>
          <a:lstStyle/>
          <a:p>
            <a:pPr algn="just"/>
            <a:r>
              <a:rPr lang="pt-BR" sz="4800" b="1" dirty="0" smtClean="0"/>
              <a:t>Ressonância</a:t>
            </a:r>
            <a:endParaRPr lang="pt-BR" sz="4800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48965" y="1443835"/>
            <a:ext cx="8229600" cy="5009501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pt-BR" sz="2200" dirty="0" smtClean="0"/>
              <a:t>Todo sistema físico apresenta uma freqüência natural de vibração. Assim se deixarmos um corpo vibrar livremente ele o fará em uma de suas freqüências naturais.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pt-BR" sz="2200" dirty="0" smtClean="0"/>
              <a:t>Se “impulsionarmos” um sistema vibrante com uma freqüência coincidente com sua freqüência natural teremos um crescimento gradual da amplitude da vibração.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pt-BR" sz="2200" dirty="0" smtClean="0"/>
              <a:t>A esse fenômeno damos o nome de ressonância.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pt-BR" sz="2200" dirty="0" smtClean="0"/>
              <a:t>Verificamos </a:t>
            </a:r>
            <a:r>
              <a:rPr lang="pt-BR" sz="2200" dirty="0"/>
              <a:t>esse fenômeno quando empurramos uma criança em um balanço. Para que ocorra a ampliação do movimento os impulsos devem ter uma frequência igual a do </a:t>
            </a:r>
            <a:r>
              <a:rPr lang="pt-BR" sz="2200" dirty="0" smtClean="0"/>
              <a:t>balanço.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pt-BR" sz="2200" dirty="0" smtClean="0"/>
              <a:t>Outro </a:t>
            </a:r>
            <a:r>
              <a:rPr lang="pt-BR" sz="2200" dirty="0"/>
              <a:t>exemplo comum é quando sintonizamos uma emissora de rádio. Estamos fazendo com que o receptor do rádio tenha a mesma frequência das ondas emitidas pela estação.</a:t>
            </a:r>
          </a:p>
          <a:p>
            <a:pPr algn="just">
              <a:buFont typeface="Wingdings" panose="05000000000000000000" pitchFamily="2" charset="2"/>
              <a:buChar char="ü"/>
            </a:pP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xmlns="" val="215023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sz="4000" b="1" dirty="0" smtClean="0"/>
              <a:t>Vídeo Ponte de </a:t>
            </a:r>
            <a:r>
              <a:rPr lang="pt-BR" sz="4000" b="1" dirty="0" err="1" smtClean="0"/>
              <a:t>Takoma</a:t>
            </a:r>
            <a:endParaRPr lang="pt-BR" sz="4000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06B73-17DD-4ED5-B7A2-5DA9113A63E2}" type="slidenum">
              <a:rPr lang="pt-BR" altLang="pt-BR" smtClean="0"/>
              <a:pPr/>
              <a:t>61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93792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260648"/>
            <a:ext cx="8229600" cy="4929188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pt-BR" sz="2800" b="1" dirty="0" smtClean="0"/>
              <a:t>Vamos praticar? Agora é a sua vez!</a:t>
            </a:r>
          </a:p>
          <a:p>
            <a:pPr>
              <a:buFont typeface="Arial" charset="0"/>
              <a:buNone/>
              <a:defRPr/>
            </a:pPr>
            <a:endParaRPr lang="pt-BR" sz="2800" dirty="0" smtClean="0"/>
          </a:p>
          <a:p>
            <a:pPr algn="just">
              <a:buFont typeface="Arial" charset="0"/>
              <a:buNone/>
              <a:defRPr/>
            </a:pPr>
            <a:r>
              <a:rPr lang="pt-BR" sz="2800" dirty="0" smtClean="0"/>
              <a:t>01. Marília brinca produzindo ondas ao bater com uma varinha na superfície de um lago. A varinha toca a água a cada 5 segundos. Se Marília passar a bater a varinha na água a cada 3 segundos, as ondas produzidas  terão  maior</a:t>
            </a:r>
          </a:p>
          <a:p>
            <a:pPr>
              <a:buFont typeface="Arial" charset="0"/>
              <a:buNone/>
              <a:defRPr/>
            </a:pPr>
            <a:r>
              <a:rPr lang="pt-BR" sz="2800" dirty="0" smtClean="0"/>
              <a:t> </a:t>
            </a:r>
          </a:p>
          <a:p>
            <a:pPr marL="514350" indent="-514350">
              <a:buFont typeface="Arial" charset="0"/>
              <a:buAutoNum type="alphaLcParenR"/>
              <a:defRPr/>
            </a:pPr>
            <a:r>
              <a:rPr lang="pt-BR" sz="2800" dirty="0" smtClean="0"/>
              <a:t>comprimento de onda.</a:t>
            </a:r>
          </a:p>
          <a:p>
            <a:pPr marL="514350" indent="-514350">
              <a:buFont typeface="Arial" charset="0"/>
              <a:buAutoNum type="alphaLcParenR"/>
              <a:defRPr/>
            </a:pPr>
            <a:r>
              <a:rPr lang="pt-BR" sz="2800" dirty="0" smtClean="0"/>
              <a:t>frequência.</a:t>
            </a:r>
          </a:p>
          <a:p>
            <a:pPr marL="514350" indent="-514350">
              <a:buFont typeface="Arial" charset="0"/>
              <a:buAutoNum type="alphaLcParenR"/>
              <a:defRPr/>
            </a:pPr>
            <a:r>
              <a:rPr lang="pt-BR" sz="2800" dirty="0" smtClean="0"/>
              <a:t>período.</a:t>
            </a:r>
          </a:p>
          <a:p>
            <a:pPr marL="514350" indent="-514350">
              <a:buFont typeface="Arial" charset="0"/>
              <a:buAutoNum type="alphaLcParenR"/>
              <a:defRPr/>
            </a:pPr>
            <a:r>
              <a:rPr lang="pt-BR" sz="2800" dirty="0" smtClean="0"/>
              <a:t>velocidade.</a:t>
            </a:r>
          </a:p>
          <a:p>
            <a:pPr>
              <a:buFont typeface="Arial" charset="0"/>
              <a:buNone/>
              <a:defRPr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xmlns="" val="107285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404664"/>
            <a:ext cx="8229600" cy="4929188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pt-BR" sz="2800" b="1" dirty="0" smtClean="0"/>
              <a:t>Vamos praticar? Agora é a sua vez!</a:t>
            </a:r>
          </a:p>
          <a:p>
            <a:pPr>
              <a:buFont typeface="Arial" charset="0"/>
              <a:buNone/>
              <a:defRPr/>
            </a:pPr>
            <a:endParaRPr lang="pt-BR" sz="2800" dirty="0" smtClean="0"/>
          </a:p>
          <a:p>
            <a:pPr algn="just">
              <a:buFont typeface="Arial" charset="0"/>
              <a:buNone/>
              <a:defRPr/>
            </a:pPr>
            <a:r>
              <a:rPr lang="pt-BR" sz="2800" dirty="0" smtClean="0"/>
              <a:t>01. Marília brinca produzindo ondas ao bater com uma varinha na superfície de um lago. A varinha toca a água a cada 5 segundos. Se Marília passar a bater a varinha na água a cada 3 segundos, as ondas produzidas  terão  maior</a:t>
            </a:r>
          </a:p>
          <a:p>
            <a:pPr>
              <a:buFont typeface="Arial" charset="0"/>
              <a:buNone/>
              <a:defRPr/>
            </a:pPr>
            <a:r>
              <a:rPr lang="pt-BR" sz="2800" dirty="0" smtClean="0"/>
              <a:t> </a:t>
            </a:r>
          </a:p>
          <a:p>
            <a:pPr marL="514350" indent="-514350">
              <a:buFont typeface="Arial" charset="0"/>
              <a:buAutoNum type="alphaLcParenR"/>
              <a:defRPr/>
            </a:pPr>
            <a:r>
              <a:rPr lang="pt-BR" sz="2800" dirty="0" smtClean="0"/>
              <a:t>comprimento de onda.</a:t>
            </a:r>
          </a:p>
          <a:p>
            <a:pPr marL="514350" indent="-514350">
              <a:buFont typeface="Arial" charset="0"/>
              <a:buAutoNum type="alphaLcParenR"/>
              <a:defRPr/>
            </a:pPr>
            <a:r>
              <a:rPr lang="pt-BR" sz="2800" dirty="0" smtClean="0">
                <a:solidFill>
                  <a:srgbClr val="FF0000"/>
                </a:solidFill>
              </a:rPr>
              <a:t>frequência.</a:t>
            </a:r>
          </a:p>
          <a:p>
            <a:pPr marL="514350" indent="-514350">
              <a:buFont typeface="Arial" charset="0"/>
              <a:buAutoNum type="alphaLcParenR"/>
              <a:defRPr/>
            </a:pPr>
            <a:r>
              <a:rPr lang="pt-BR" sz="2800" dirty="0" smtClean="0"/>
              <a:t>período.</a:t>
            </a:r>
          </a:p>
          <a:p>
            <a:pPr marL="514350" indent="-514350">
              <a:buFont typeface="Arial" charset="0"/>
              <a:buAutoNum type="alphaLcParenR"/>
              <a:defRPr/>
            </a:pPr>
            <a:r>
              <a:rPr lang="pt-BR" sz="2800" dirty="0" smtClean="0"/>
              <a:t>velocidade.</a:t>
            </a:r>
          </a:p>
          <a:p>
            <a:pPr>
              <a:buFont typeface="Arial" charset="0"/>
              <a:buNone/>
              <a:defRPr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xmlns="" val="78126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332656"/>
            <a:ext cx="8229600" cy="4897437"/>
          </a:xfrm>
        </p:spPr>
        <p:txBody>
          <a:bodyPr/>
          <a:lstStyle/>
          <a:p>
            <a:pPr algn="just">
              <a:buFont typeface="Arial" panose="020B0604020202020204" pitchFamily="34" charset="0"/>
              <a:buNone/>
            </a:pPr>
            <a:r>
              <a:rPr lang="pt-BR" altLang="pt-BR" sz="2800" dirty="0" smtClean="0"/>
              <a:t>02. Em locais baixos como num vale, captam-se mal sinais de TV e de telefone celular, que são sinais de frequência alta, mas captam-se bem sinais de rádio de frequência baixa. Os sinais de rádio de frequência baixa são melhor captados porque _________ mais facilmente.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800" dirty="0" smtClean="0"/>
              <a:t> 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800" dirty="0" smtClean="0"/>
              <a:t>a) refletem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800" dirty="0" smtClean="0"/>
              <a:t>b) refratam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800" dirty="0" smtClean="0"/>
              <a:t>c) difratam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800" dirty="0" smtClean="0"/>
              <a:t>d) polarizam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800" dirty="0" smtClean="0"/>
              <a:t>e) reverberam</a:t>
            </a:r>
          </a:p>
          <a:p>
            <a:pPr algn="just">
              <a:buFont typeface="Arial" panose="020B0604020202020204" pitchFamily="34" charset="0"/>
              <a:buNone/>
            </a:pPr>
            <a:endParaRPr lang="pt-BR" altLang="pt-BR" sz="2800" dirty="0" smtClean="0"/>
          </a:p>
        </p:txBody>
      </p:sp>
    </p:spTree>
    <p:extLst>
      <p:ext uri="{BB962C8B-B14F-4D97-AF65-F5344CB8AC3E}">
        <p14:creationId xmlns:p14="http://schemas.microsoft.com/office/powerpoint/2010/main" xmlns="" val="13948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Espaço Reservado para Conteúdo 2"/>
          <p:cNvSpPr>
            <a:spLocks noGrp="1"/>
          </p:cNvSpPr>
          <p:nvPr>
            <p:ph idx="1"/>
          </p:nvPr>
        </p:nvSpPr>
        <p:spPr>
          <a:xfrm>
            <a:off x="179388" y="422094"/>
            <a:ext cx="8229600" cy="4897437"/>
          </a:xfrm>
        </p:spPr>
        <p:txBody>
          <a:bodyPr/>
          <a:lstStyle/>
          <a:p>
            <a:pPr algn="just">
              <a:buFont typeface="Arial" panose="020B0604020202020204" pitchFamily="34" charset="0"/>
              <a:buNone/>
            </a:pPr>
            <a:r>
              <a:rPr lang="pt-BR" altLang="pt-BR" sz="2800" dirty="0" smtClean="0"/>
              <a:t>02. Em locais baixos como num vale, captam-se mal sinais de TV e de telefone celular, que são sinais de frequência alta, mas captam-se bem sinais de rádio de frequência baixa. Os sinais de rádio de frequência baixa são melhor captados porque _________ mais facilmente.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800" dirty="0" smtClean="0"/>
              <a:t> 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800" dirty="0" smtClean="0">
                <a:solidFill>
                  <a:srgbClr val="FF0000"/>
                </a:solidFill>
              </a:rPr>
              <a:t>a) refletem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800" dirty="0" smtClean="0"/>
              <a:t>b) refratam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800" dirty="0" smtClean="0"/>
              <a:t>c) difratam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800" dirty="0" smtClean="0"/>
              <a:t>d) polarizam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800" dirty="0" smtClean="0"/>
              <a:t>e) reverberam</a:t>
            </a:r>
          </a:p>
          <a:p>
            <a:pPr algn="just">
              <a:buFont typeface="Arial" panose="020B0604020202020204" pitchFamily="34" charset="0"/>
              <a:buNone/>
            </a:pPr>
            <a:endParaRPr lang="pt-BR" altLang="pt-BR" sz="2800" dirty="0" smtClean="0"/>
          </a:p>
        </p:txBody>
      </p:sp>
    </p:spTree>
    <p:extLst>
      <p:ext uri="{BB962C8B-B14F-4D97-AF65-F5344CB8AC3E}">
        <p14:creationId xmlns:p14="http://schemas.microsoft.com/office/powerpoint/2010/main" xmlns="" val="256803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Espaço Reservado para Conteúdo 2"/>
          <p:cNvSpPr>
            <a:spLocks noGrp="1"/>
          </p:cNvSpPr>
          <p:nvPr>
            <p:ph idx="1"/>
          </p:nvPr>
        </p:nvSpPr>
        <p:spPr>
          <a:xfrm>
            <a:off x="323528" y="440531"/>
            <a:ext cx="8229600" cy="5327650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pt-BR" dirty="0" smtClean="0"/>
              <a:t>Sugestão de leitura</a:t>
            </a:r>
          </a:p>
          <a:p>
            <a:pPr>
              <a:buFont typeface="Arial" charset="0"/>
              <a:buNone/>
              <a:defRPr/>
            </a:pPr>
            <a:endParaRPr lang="pt-BR" dirty="0" smtClean="0"/>
          </a:p>
          <a:p>
            <a:pPr marL="514350" indent="-514350" algn="just">
              <a:buFont typeface="Arial" charset="0"/>
              <a:buNone/>
              <a:defRPr/>
            </a:pPr>
            <a:r>
              <a:rPr lang="pt-BR" dirty="0" smtClean="0"/>
              <a:t>     “</a:t>
            </a:r>
            <a:r>
              <a:rPr lang="pt-BR" b="1" dirty="0" smtClean="0"/>
              <a:t>Escalas musicais imitam a fala humana</a:t>
            </a:r>
            <a:r>
              <a:rPr lang="pt-BR" dirty="0" smtClean="0"/>
              <a:t>” de Reinaldo José Lopes. Disponível em http://www1.folha.uol.com.br/folhaciencia/ult306u9844.shtml (Acesso em 31 de março de 2010). </a:t>
            </a:r>
          </a:p>
        </p:txBody>
      </p:sp>
    </p:spTree>
    <p:extLst>
      <p:ext uri="{BB962C8B-B14F-4D97-AF65-F5344CB8AC3E}">
        <p14:creationId xmlns:p14="http://schemas.microsoft.com/office/powerpoint/2010/main" xmlns="" val="417189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pt-BR" dirty="0" smtClean="0"/>
              <a:t>1 -Ao dobrarmos a frequência com que vibra uma fonte de ondas produzidas na água, numa experiência com ondas de água em um tanque:</a:t>
            </a:r>
            <a:br>
              <a:rPr lang="pt-BR" dirty="0" smtClean="0"/>
            </a:b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a) dobra o período</a:t>
            </a:r>
            <a:br>
              <a:rPr lang="pt-BR" dirty="0" smtClean="0"/>
            </a:br>
            <a:r>
              <a:rPr lang="pt-BR" dirty="0" smtClean="0"/>
              <a:t>b) dobra a velocidade de propagação da onda.</a:t>
            </a:r>
            <a:br>
              <a:rPr lang="pt-BR" dirty="0" smtClean="0"/>
            </a:br>
            <a:r>
              <a:rPr lang="pt-BR" dirty="0" smtClean="0"/>
              <a:t>c) o período não se altera</a:t>
            </a:r>
            <a:br>
              <a:rPr lang="pt-BR" dirty="0" smtClean="0"/>
            </a:br>
            <a:r>
              <a:rPr lang="pt-BR" dirty="0" smtClean="0"/>
              <a:t>d) a velocidade de propagação da onda se reduz à metade</a:t>
            </a:r>
            <a:br>
              <a:rPr lang="pt-BR" dirty="0" smtClean="0"/>
            </a:br>
            <a:r>
              <a:rPr lang="pt-BR" dirty="0" smtClean="0"/>
              <a:t>e) o comprimento de onda se reduz à metade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138766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68760"/>
            <a:ext cx="8435280" cy="4857403"/>
          </a:xfrm>
        </p:spPr>
        <p:txBody>
          <a:bodyPr>
            <a:normAutofit fontScale="92500" lnSpcReduction="10000"/>
          </a:bodyPr>
          <a:lstStyle/>
          <a:p>
            <a:pPr algn="just">
              <a:buNone/>
            </a:pPr>
            <a:r>
              <a:rPr lang="pt-BR" dirty="0" smtClean="0"/>
              <a:t>2 – </a:t>
            </a:r>
            <a:r>
              <a:rPr lang="pt-BR" b="1" dirty="0" smtClean="0"/>
              <a:t>(USF) </a:t>
            </a:r>
            <a:r>
              <a:rPr lang="pt-BR" dirty="0" smtClean="0"/>
              <a:t>Duas ondas propagam-se no mesmo meio, com a mesma velocidade. O comprimento de onda da primeira é igual ao dobro do comprimento de onda da segunda. Então podemos dizer que a primeira terá, em relação à segunda:  </a:t>
            </a:r>
          </a:p>
          <a:p>
            <a:pPr lvl="2" algn="just">
              <a:buNone/>
            </a:pPr>
            <a:r>
              <a:rPr lang="pt-BR" sz="3000" dirty="0" smtClean="0"/>
              <a:t>  a) mesmo período e mesma freqüência;</a:t>
            </a:r>
          </a:p>
          <a:p>
            <a:pPr lvl="2" algn="just">
              <a:buNone/>
            </a:pPr>
            <a:r>
              <a:rPr lang="pt-BR" sz="3000" dirty="0" smtClean="0"/>
              <a:t>  b) menor período e maior freqüência; </a:t>
            </a:r>
          </a:p>
          <a:p>
            <a:pPr lvl="2" algn="just">
              <a:buNone/>
            </a:pPr>
            <a:r>
              <a:rPr lang="pt-BR" sz="3000" dirty="0" smtClean="0"/>
              <a:t>  c) maior período e menor freqüência; </a:t>
            </a:r>
          </a:p>
          <a:p>
            <a:pPr lvl="2" algn="just">
              <a:buNone/>
            </a:pPr>
            <a:r>
              <a:rPr lang="pt-BR" sz="3000" dirty="0" smtClean="0"/>
              <a:t>  d) menor período e menor freqüência; </a:t>
            </a:r>
          </a:p>
          <a:p>
            <a:pPr lvl="2" algn="just">
              <a:buNone/>
            </a:pPr>
            <a:r>
              <a:rPr lang="pt-BR" sz="3000" dirty="0" smtClean="0"/>
              <a:t>  e) maior período e maior freqüência.  </a:t>
            </a:r>
            <a:r>
              <a:rPr lang="pt-BR" dirty="0" smtClean="0"/>
              <a:t>  </a:t>
            </a:r>
          </a:p>
          <a:p>
            <a:pPr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245128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600200"/>
            <a:ext cx="8784976" cy="4525963"/>
          </a:xfrm>
        </p:spPr>
        <p:txBody>
          <a:bodyPr>
            <a:normAutofit fontScale="92500" lnSpcReduction="20000"/>
          </a:bodyPr>
          <a:lstStyle/>
          <a:p>
            <a:pPr algn="just">
              <a:buNone/>
            </a:pPr>
            <a:r>
              <a:rPr lang="pt-BR" dirty="0" smtClean="0"/>
              <a:t>3 – </a:t>
            </a:r>
            <a:r>
              <a:rPr lang="pt-BR" b="1" dirty="0" smtClean="0"/>
              <a:t>(FUVEST) </a:t>
            </a:r>
            <a:r>
              <a:rPr lang="pt-BR" dirty="0" smtClean="0"/>
              <a:t>O ouvido humano consegue ouvir sons desde aproximadamente 20Hz até 20000Hz. Considerando que o som se propaga no ar com velocidade de módulo 330m/s, qual é o intervalo de comprimento de onda detectado pelo ouvido humano?  </a:t>
            </a:r>
          </a:p>
          <a:p>
            <a:pPr lvl="2" algn="just">
              <a:buNone/>
            </a:pPr>
            <a:r>
              <a:rPr lang="pt-BR" sz="3000" dirty="0" smtClean="0"/>
              <a:t>  a) 16,5m até 16,5mm </a:t>
            </a:r>
          </a:p>
          <a:p>
            <a:pPr lvl="2" algn="just">
              <a:buNone/>
            </a:pPr>
            <a:r>
              <a:rPr lang="pt-BR" sz="3000" dirty="0" smtClean="0"/>
              <a:t>  b) 165m até 165mm </a:t>
            </a:r>
          </a:p>
          <a:p>
            <a:pPr lvl="2" algn="just">
              <a:buNone/>
            </a:pPr>
            <a:r>
              <a:rPr lang="pt-BR" sz="3000" dirty="0" smtClean="0"/>
              <a:t>  c) 82,5m até 82,5mm </a:t>
            </a:r>
          </a:p>
          <a:p>
            <a:pPr lvl="2" algn="just">
              <a:buNone/>
            </a:pPr>
            <a:r>
              <a:rPr lang="pt-BR" sz="3000" dirty="0" smtClean="0"/>
              <a:t>  d) 8,25m até 8,25mm </a:t>
            </a:r>
          </a:p>
          <a:p>
            <a:pPr lvl="2" algn="just">
              <a:buNone/>
            </a:pPr>
            <a:r>
              <a:rPr lang="pt-BR" sz="3000" dirty="0" smtClean="0"/>
              <a:t>  e) 20m até 20mm   </a:t>
            </a:r>
          </a:p>
          <a:p>
            <a:pPr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285996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CaixaDeTexto 3"/>
          <p:cNvSpPr txBox="1">
            <a:spLocks noChangeArrowheads="1"/>
          </p:cNvSpPr>
          <p:nvPr/>
        </p:nvSpPr>
        <p:spPr bwMode="auto">
          <a:xfrm>
            <a:off x="214313" y="116632"/>
            <a:ext cx="82867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FF0000"/>
                </a:solidFill>
              </a:rPr>
              <a:t>Segundo o Aurélio, onda é </a:t>
            </a:r>
          </a:p>
        </p:txBody>
      </p:sp>
      <p:sp>
        <p:nvSpPr>
          <p:cNvPr id="9219" name="CaixaDeTexto 4"/>
          <p:cNvSpPr txBox="1">
            <a:spLocks noChangeArrowheads="1"/>
          </p:cNvSpPr>
          <p:nvPr/>
        </p:nvSpPr>
        <p:spPr bwMode="auto">
          <a:xfrm>
            <a:off x="195957" y="991970"/>
            <a:ext cx="7572375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pt-BR" altLang="pt-BR" sz="2800" dirty="0"/>
              <a:t>Porção de água do mar,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pt-BR" altLang="pt-BR" sz="2800" dirty="0"/>
              <a:t>lago ou rio que se eleva;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pt-BR" altLang="pt-BR" sz="2800" dirty="0"/>
              <a:t>Vaga;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pt-BR" altLang="pt-BR" sz="2800" dirty="0"/>
              <a:t>Grande quantidade ou afluxo de líquido;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pt-BR" altLang="pt-BR" sz="2800" dirty="0"/>
              <a:t>Grande porção, abundância;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pt-BR" altLang="pt-BR" sz="2800" dirty="0"/>
              <a:t>Agitação intensa, tumulto;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pt-BR" altLang="pt-BR" sz="2800" dirty="0"/>
              <a:t>Ondulação. </a:t>
            </a:r>
          </a:p>
        </p:txBody>
      </p:sp>
      <p:pic>
        <p:nvPicPr>
          <p:cNvPr id="9221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625" y="4500563"/>
            <a:ext cx="21780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CaixaDeTexto 8"/>
          <p:cNvSpPr txBox="1">
            <a:spLocks noChangeArrowheads="1"/>
          </p:cNvSpPr>
          <p:nvPr/>
        </p:nvSpPr>
        <p:spPr bwMode="auto">
          <a:xfrm>
            <a:off x="357188" y="6143625"/>
            <a:ext cx="2087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000"/>
              <a:t>Imagem: </a:t>
            </a:r>
            <a:r>
              <a:rPr lang="en-US" altLang="pt-BR" sz="1000"/>
              <a:t>Ole Kils</a:t>
            </a:r>
            <a:r>
              <a:rPr lang="pt-BR" altLang="pt-BR" sz="1000"/>
              <a:t> / </a:t>
            </a:r>
            <a:r>
              <a:rPr lang="en-US" altLang="pt-BR" sz="1000"/>
              <a:t>GNU Free Documentation License</a:t>
            </a:r>
          </a:p>
        </p:txBody>
      </p:sp>
      <p:pic>
        <p:nvPicPr>
          <p:cNvPr id="922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71813" y="4500563"/>
            <a:ext cx="2571750" cy="164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4" name="CaixaDeTexto 10"/>
          <p:cNvSpPr txBox="1">
            <a:spLocks noChangeArrowheads="1"/>
          </p:cNvSpPr>
          <p:nvPr/>
        </p:nvSpPr>
        <p:spPr bwMode="auto">
          <a:xfrm>
            <a:off x="3071813" y="6143625"/>
            <a:ext cx="2571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000"/>
              <a:t>Imagem: Moqureshi / </a:t>
            </a:r>
            <a:r>
              <a:rPr lang="en-US" altLang="pt-BR" sz="1000"/>
              <a:t>Creative Commons Attribution-Share Alike 3.0 Unported</a:t>
            </a:r>
          </a:p>
        </p:txBody>
      </p:sp>
      <p:pic>
        <p:nvPicPr>
          <p:cNvPr id="9225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72188" y="4500563"/>
            <a:ext cx="2643187" cy="164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6" name="CaixaDeTexto 12"/>
          <p:cNvSpPr txBox="1">
            <a:spLocks noChangeArrowheads="1"/>
          </p:cNvSpPr>
          <p:nvPr/>
        </p:nvSpPr>
        <p:spPr bwMode="auto">
          <a:xfrm>
            <a:off x="6072188" y="6143625"/>
            <a:ext cx="2571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000"/>
              <a:t>Imagem: Vilsenhund / </a:t>
            </a:r>
            <a:r>
              <a:rPr lang="en-US" altLang="pt-BR" sz="1000"/>
              <a:t>Creative Commons Attribution-Share Alike 3.0 Unported</a:t>
            </a:r>
          </a:p>
        </p:txBody>
      </p:sp>
    </p:spTree>
    <p:extLst>
      <p:ext uri="{BB962C8B-B14F-4D97-AF65-F5344CB8AC3E}">
        <p14:creationId xmlns:p14="http://schemas.microsoft.com/office/powerpoint/2010/main" xmlns="" val="342133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0" y="1556792"/>
            <a:ext cx="8712968" cy="4569371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pt-BR" dirty="0" smtClean="0"/>
              <a:t>4 –Uma corda tem densidade linear	          kg/m e está tracionada com força de intensidade 	        N. Uma extremidade da corda efetua um MHS de frequência 2Hz e amplitude 0,3 m. Determine:</a:t>
            </a:r>
          </a:p>
          <a:p>
            <a:pPr marL="1314450" lvl="2" indent="-514350" algn="just">
              <a:buFont typeface="+mj-lt"/>
              <a:buAutoNum type="alphaLcParenR"/>
            </a:pPr>
            <a:r>
              <a:rPr lang="pt-BR" sz="3200" dirty="0" smtClean="0"/>
              <a:t>A velocidade das ondas na corda;</a:t>
            </a:r>
          </a:p>
          <a:p>
            <a:pPr marL="1314450" lvl="2" indent="-514350" algn="just">
              <a:buFont typeface="+mj-lt"/>
              <a:buAutoNum type="alphaLcParenR"/>
            </a:pPr>
            <a:r>
              <a:rPr lang="pt-BR" sz="3200" dirty="0" smtClean="0"/>
              <a:t>O comprimento de onda;</a:t>
            </a: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48129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44208" y="1692275"/>
            <a:ext cx="1095375" cy="4476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68344" y="2139950"/>
            <a:ext cx="685800" cy="4476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auto">
          <a:xfrm>
            <a:off x="0" y="9048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226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pt-BR" dirty="0" smtClean="0"/>
              <a:t>5 – Num lago o vento produz ondas periódicas que se propagam com a velocidade de 2 m/s. O comprimento de onda é de 10m. Determine o período de oscilação de um barco:</a:t>
            </a:r>
          </a:p>
          <a:p>
            <a:pPr marL="1314450" lvl="2" indent="-514350" algn="just">
              <a:buFont typeface="+mj-lt"/>
              <a:buAutoNum type="alphaLcParenR"/>
            </a:pPr>
            <a:r>
              <a:rPr lang="pt-BR" sz="3200" dirty="0" smtClean="0"/>
              <a:t>Quando ancorado nesse lago;</a:t>
            </a:r>
          </a:p>
          <a:p>
            <a:pPr marL="1314450" lvl="2" indent="-514350" algn="just">
              <a:buFont typeface="+mj-lt"/>
              <a:buAutoNum type="alphaLcParenR"/>
            </a:pPr>
            <a:r>
              <a:rPr lang="pt-BR" sz="3200" dirty="0" smtClean="0"/>
              <a:t>Quando se movimenta em sentido contrário ao da propagação das ondas, com uma velocidade de 8m/s.</a:t>
            </a: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auto">
          <a:xfrm>
            <a:off x="0" y="9048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449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pt-BR" dirty="0" smtClean="0"/>
              <a:t>6 – Quando uma onda sofre uma mudança de meio, passando do ar para a água, a grandeza que se mantém sempre constante é: </a:t>
            </a:r>
          </a:p>
          <a:p>
            <a:pPr algn="just">
              <a:buNone/>
            </a:pPr>
            <a:r>
              <a:rPr lang="pt-BR" dirty="0" smtClean="0"/>
              <a:t>      a) o comprimento de onda</a:t>
            </a:r>
          </a:p>
          <a:p>
            <a:pPr algn="just">
              <a:buNone/>
            </a:pPr>
            <a:r>
              <a:rPr lang="pt-BR" dirty="0" smtClean="0"/>
              <a:t>      b) a velocidade de propagação</a:t>
            </a:r>
          </a:p>
          <a:p>
            <a:pPr algn="just">
              <a:buNone/>
            </a:pPr>
            <a:r>
              <a:rPr lang="pt-BR" dirty="0" smtClean="0"/>
              <a:t>      c) a direção de propagação</a:t>
            </a:r>
          </a:p>
          <a:p>
            <a:pPr algn="just">
              <a:buNone/>
            </a:pPr>
            <a:r>
              <a:rPr lang="pt-BR" dirty="0" smtClean="0"/>
              <a:t>      d) a freqüência</a:t>
            </a: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auto">
          <a:xfrm>
            <a:off x="0" y="9048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624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dirty="0" smtClean="0"/>
              <a:t>7 – </a:t>
            </a:r>
            <a:r>
              <a:rPr lang="pt-BR" b="1" dirty="0" smtClean="0"/>
              <a:t>(UNICAP-PE) </a:t>
            </a:r>
            <a:r>
              <a:rPr lang="pt-BR" dirty="0" smtClean="0"/>
              <a:t>O som é uma onda longitudinal porque não apresenta:</a:t>
            </a:r>
          </a:p>
          <a:p>
            <a:pPr marL="1314450" lvl="2" indent="-514350">
              <a:buAutoNum type="alphaLcParenR"/>
            </a:pPr>
            <a:r>
              <a:rPr lang="pt-BR" sz="3200" dirty="0" smtClean="0"/>
              <a:t>Reflexão</a:t>
            </a:r>
          </a:p>
          <a:p>
            <a:pPr marL="1314450" lvl="2" indent="-514350">
              <a:buNone/>
            </a:pPr>
            <a:r>
              <a:rPr lang="pt-BR" sz="3200" dirty="0" smtClean="0"/>
              <a:t>b) polarização      </a:t>
            </a:r>
          </a:p>
          <a:p>
            <a:pPr marL="1314450" lvl="2" indent="-514350">
              <a:buNone/>
            </a:pPr>
            <a:r>
              <a:rPr lang="pt-BR" sz="3200" dirty="0" smtClean="0"/>
              <a:t>c) refração      </a:t>
            </a:r>
          </a:p>
          <a:p>
            <a:pPr marL="1314450" lvl="2" indent="-514350">
              <a:buNone/>
            </a:pPr>
            <a:r>
              <a:rPr lang="pt-BR" sz="3200" dirty="0" smtClean="0"/>
              <a:t>d) interferência      </a:t>
            </a:r>
          </a:p>
          <a:p>
            <a:pPr marL="1314450" lvl="2" indent="-514350">
              <a:buNone/>
            </a:pPr>
            <a:r>
              <a:rPr lang="pt-BR" sz="3200" dirty="0" smtClean="0"/>
              <a:t>e) difração</a:t>
            </a:r>
            <a:endParaRPr lang="pt-BR" sz="3200" dirty="0"/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auto">
          <a:xfrm>
            <a:off x="0" y="9048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378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4298" y="125196"/>
            <a:ext cx="8229600" cy="1143000"/>
          </a:xfrm>
        </p:spPr>
        <p:txBody>
          <a:bodyPr/>
          <a:lstStyle/>
          <a:p>
            <a:r>
              <a:rPr lang="pt-BR" b="1" dirty="0" smtClean="0"/>
              <a:t>Exercícios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29133" y="1300916"/>
            <a:ext cx="8229600" cy="3340968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pt-BR" dirty="0" smtClean="0"/>
              <a:t>8</a:t>
            </a:r>
            <a:r>
              <a:rPr lang="pt-BR" b="1" dirty="0" smtClean="0"/>
              <a:t>–(PUC-PR) </a:t>
            </a:r>
            <a:r>
              <a:rPr lang="pt-BR" dirty="0" smtClean="0"/>
              <a:t>Uma corda de 1,0 m de comprimento está fixa em suas extremidades e vibra na configuração estacionária conforme a figura a seguir Conhecida a freqüência de vibração igual a 1000 Hz, podemos afirmar que a velocidade da onda na corda é:</a:t>
            </a:r>
          </a:p>
          <a:p>
            <a:pPr>
              <a:buNone/>
            </a:pPr>
            <a:endParaRPr lang="pt-BR" dirty="0"/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auto">
          <a:xfrm>
            <a:off x="0" y="9048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4293096"/>
            <a:ext cx="6298932" cy="2308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51405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Exercícios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buNone/>
            </a:pPr>
            <a:r>
              <a:rPr lang="pt-BR" dirty="0" smtClean="0"/>
              <a:t>9</a:t>
            </a:r>
            <a:r>
              <a:rPr lang="pt-BR" b="1" dirty="0" smtClean="0"/>
              <a:t>-(MACKENZIE-SP) </a:t>
            </a:r>
            <a:r>
              <a:rPr lang="pt-BR" dirty="0" smtClean="0"/>
              <a:t>Um fio de aço de 60cm de comprimento é mantido tracionado pelas suas extremidades fixas. Nesse fio, quando excitado por uma fonte de onda de 60Hz, origina-se uma fonte de onda estacionária, conforme a figura abaixo. Determine a velocidade de propagação da onda no fio.</a:t>
            </a:r>
          </a:p>
          <a:p>
            <a:pPr algn="just">
              <a:buNone/>
            </a:pPr>
            <a:endParaRPr lang="pt-BR" dirty="0" smtClean="0"/>
          </a:p>
          <a:p>
            <a:pPr algn="just">
              <a:buNone/>
            </a:pPr>
            <a:r>
              <a:rPr lang="pt-BR" dirty="0" smtClean="0"/>
              <a:t> </a:t>
            </a:r>
          </a:p>
          <a:p>
            <a:pPr algn="just">
              <a:buNone/>
            </a:pPr>
            <a:endParaRPr lang="pt-BR" dirty="0" smtClean="0"/>
          </a:p>
          <a:p>
            <a:pPr algn="just">
              <a:buNone/>
            </a:pPr>
            <a:endParaRPr lang="pt-BR" dirty="0" smtClean="0"/>
          </a:p>
          <a:p>
            <a:pPr algn="just">
              <a:buNone/>
            </a:pPr>
            <a:endParaRPr lang="pt-BR" dirty="0" smtClean="0"/>
          </a:p>
          <a:p>
            <a:pPr algn="just">
              <a:buNone/>
            </a:pPr>
            <a:endParaRPr lang="pt-BR" dirty="0" smtClean="0"/>
          </a:p>
          <a:p>
            <a:pPr algn="just">
              <a:buNone/>
            </a:pPr>
            <a:endParaRPr lang="pt-BR" dirty="0"/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auto">
          <a:xfrm>
            <a:off x="0" y="9048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5013176"/>
            <a:ext cx="5806359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43850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188640"/>
            <a:ext cx="8784976" cy="6480720"/>
          </a:xfrm>
        </p:spPr>
        <p:txBody>
          <a:bodyPr>
            <a:normAutofit fontScale="77500" lnSpcReduction="20000"/>
          </a:bodyPr>
          <a:lstStyle/>
          <a:p>
            <a:pPr algn="just">
              <a:buNone/>
            </a:pPr>
            <a:r>
              <a:rPr lang="pt-BR" dirty="0" smtClean="0"/>
              <a:t>10 - A figura mostra ondas estacionárias em uma corda de comprimento 45cm, de densidade linear de massa m=6,2g/m, com as duas extremidades fixas, e que está vibrando a 450Hz.</a:t>
            </a:r>
          </a:p>
          <a:p>
            <a:pPr algn="just">
              <a:buNone/>
            </a:pPr>
            <a:endParaRPr lang="pt-BR" dirty="0" smtClean="0"/>
          </a:p>
          <a:p>
            <a:pPr algn="just">
              <a:buNone/>
            </a:pPr>
            <a:endParaRPr lang="pt-BR" dirty="0" smtClean="0"/>
          </a:p>
          <a:p>
            <a:pPr algn="just">
              <a:buNone/>
            </a:pPr>
            <a:endParaRPr lang="pt-BR" dirty="0" smtClean="0"/>
          </a:p>
          <a:p>
            <a:pPr algn="just">
              <a:buNone/>
            </a:pPr>
            <a:endParaRPr lang="pt-BR" dirty="0" smtClean="0"/>
          </a:p>
          <a:p>
            <a:pPr algn="just">
              <a:buNone/>
            </a:pPr>
            <a:endParaRPr lang="pt-BR" dirty="0" smtClean="0"/>
          </a:p>
          <a:p>
            <a:pPr algn="just">
              <a:buNone/>
            </a:pPr>
            <a:endParaRPr lang="pt-BR" dirty="0" smtClean="0"/>
          </a:p>
          <a:p>
            <a:pPr algn="just">
              <a:buNone/>
            </a:pPr>
            <a:r>
              <a:rPr lang="pt-BR" dirty="0" smtClean="0"/>
              <a:t>Dê como resposta a soma dos números correspondentes às afirmações corretas.</a:t>
            </a:r>
          </a:p>
          <a:p>
            <a:pPr algn="just">
              <a:buNone/>
            </a:pPr>
            <a:r>
              <a:rPr lang="pt-BR" dirty="0" smtClean="0"/>
              <a:t>É correto afirmar que:</a:t>
            </a:r>
          </a:p>
          <a:p>
            <a:pPr algn="just">
              <a:buNone/>
            </a:pPr>
            <a:r>
              <a:rPr lang="pt-BR" dirty="0" smtClean="0"/>
              <a:t>(01) todos os pontos da corda vibram com a mesma amplitude.</a:t>
            </a:r>
          </a:p>
          <a:p>
            <a:pPr algn="just">
              <a:buNone/>
            </a:pPr>
            <a:r>
              <a:rPr lang="pt-BR" dirty="0" smtClean="0"/>
              <a:t>(02) todos os pontos da corda vibram com a mesma freqüência. </a:t>
            </a:r>
          </a:p>
          <a:p>
            <a:pPr algn="just">
              <a:buNone/>
            </a:pPr>
            <a:r>
              <a:rPr lang="pt-BR" dirty="0" smtClean="0"/>
              <a:t>(04) o comprimento de onda na corda é de 90cm. </a:t>
            </a:r>
          </a:p>
          <a:p>
            <a:pPr algn="just">
              <a:buNone/>
            </a:pPr>
            <a:r>
              <a:rPr lang="pt-BR" dirty="0" smtClean="0"/>
              <a:t>(08) a velocidade de propagação da onda na corda é de 135m/s.</a:t>
            </a:r>
          </a:p>
          <a:p>
            <a:pPr algn="just">
              <a:buNone/>
            </a:pPr>
            <a:r>
              <a:rPr lang="pt-BR" dirty="0" smtClean="0"/>
              <a:t>(16) a força tensora na corda é de 113N, aproximadamente.</a:t>
            </a:r>
          </a:p>
          <a:p>
            <a:pPr algn="just"/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556792"/>
            <a:ext cx="5400600" cy="1454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64960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Gabarito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 numCol="2"/>
          <a:lstStyle/>
          <a:p>
            <a:pPr marL="514350" indent="-514350">
              <a:buFont typeface="+mj-lt"/>
              <a:buAutoNum type="arabicPeriod"/>
            </a:pPr>
            <a:r>
              <a:rPr lang="pt-BR" dirty="0" smtClean="0"/>
              <a:t>E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D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A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a) 1/3 m/s	b) 1/6 m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a) T = 5s	b) 1,67 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D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B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V = 500 m/s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36 m/s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/>
              <a:t>(02) + (08) = 10</a:t>
            </a:r>
          </a:p>
          <a:p>
            <a:pPr marL="514350" indent="-514350">
              <a:buFont typeface="+mj-lt"/>
              <a:buAutoNum type="arabicPeriod"/>
            </a:pPr>
            <a:endParaRPr lang="pt-BR" dirty="0" smtClean="0"/>
          </a:p>
          <a:p>
            <a:pPr marL="514350" indent="-514350">
              <a:buFont typeface="+mj-lt"/>
              <a:buAutoNum type="arabicPeriod"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06B73-17DD-4ED5-B7A2-5DA9113A63E2}" type="slidenum">
              <a:rPr lang="pt-BR" altLang="pt-BR" smtClean="0"/>
              <a:pPr/>
              <a:t>77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xmlns="" val="286853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CaixaDeTexto 4"/>
          <p:cNvSpPr txBox="1">
            <a:spLocks noChangeArrowheads="1"/>
          </p:cNvSpPr>
          <p:nvPr/>
        </p:nvSpPr>
        <p:spPr bwMode="auto">
          <a:xfrm>
            <a:off x="323528" y="5122439"/>
            <a:ext cx="864096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400" dirty="0"/>
              <a:t>A </a:t>
            </a:r>
            <a:r>
              <a:rPr lang="pt-BR" altLang="pt-BR" sz="2400" dirty="0" err="1"/>
              <a:t>ola</a:t>
            </a:r>
            <a:r>
              <a:rPr lang="pt-BR" altLang="pt-BR" sz="2400" dirty="0"/>
              <a:t>, em um campo de futebol, representa a propagação de uma perturbação que caracteriza o movimento ondulatório. </a:t>
            </a:r>
          </a:p>
        </p:txBody>
      </p:sp>
      <p:sp>
        <p:nvSpPr>
          <p:cNvPr id="10243" name="CaixaDeTexto 7"/>
          <p:cNvSpPr txBox="1">
            <a:spLocks noChangeArrowheads="1"/>
          </p:cNvSpPr>
          <p:nvPr/>
        </p:nvSpPr>
        <p:spPr bwMode="auto">
          <a:xfrm>
            <a:off x="323528" y="188640"/>
            <a:ext cx="84249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>
                <a:solidFill>
                  <a:srgbClr val="FF0000"/>
                </a:solidFill>
              </a:rPr>
              <a:t>Mas, para a Física, o que é onda ? </a:t>
            </a:r>
          </a:p>
        </p:txBody>
      </p:sp>
      <p:sp>
        <p:nvSpPr>
          <p:cNvPr id="10244" name="CaixaDeTexto 8"/>
          <p:cNvSpPr txBox="1">
            <a:spLocks noChangeArrowheads="1"/>
          </p:cNvSpPr>
          <p:nvPr/>
        </p:nvSpPr>
        <p:spPr bwMode="auto">
          <a:xfrm>
            <a:off x="1357313" y="1395413"/>
            <a:ext cx="6000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400" i="1" dirty="0">
                <a:solidFill>
                  <a:schemeClr val="bg1"/>
                </a:solidFill>
              </a:rPr>
              <a:t>Uma perturbação que se propaga no meio.</a:t>
            </a:r>
          </a:p>
        </p:txBody>
      </p:sp>
      <p:pic>
        <p:nvPicPr>
          <p:cNvPr id="1024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1563" y="1088971"/>
            <a:ext cx="6429375" cy="364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4327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aixaDeTexto 4"/>
          <p:cNvSpPr txBox="1">
            <a:spLocks noChangeArrowheads="1"/>
          </p:cNvSpPr>
          <p:nvPr/>
        </p:nvSpPr>
        <p:spPr bwMode="auto">
          <a:xfrm>
            <a:off x="558819" y="3967896"/>
            <a:ext cx="372743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400" dirty="0" smtClean="0"/>
              <a:t>Onda </a:t>
            </a:r>
            <a:r>
              <a:rPr lang="pt-BR" altLang="pt-BR" sz="2400" dirty="0"/>
              <a:t>- toda perturbação (</a:t>
            </a:r>
            <a:r>
              <a:rPr lang="pt-BR" altLang="pt-BR" sz="2400" b="1" dirty="0"/>
              <a:t>pulso</a:t>
            </a:r>
            <a:r>
              <a:rPr lang="pt-BR" altLang="pt-BR" sz="2400" dirty="0"/>
              <a:t>) que se propaga em </a:t>
            </a:r>
            <a:r>
              <a:rPr lang="pt-BR" altLang="pt-BR" sz="2400" dirty="0" smtClean="0"/>
              <a:t>um meio</a:t>
            </a:r>
            <a:r>
              <a:rPr lang="pt-BR" altLang="pt-BR" sz="2400" dirty="0"/>
              <a:t>. Transporta energia, não havendo transporte de  matéria. </a:t>
            </a:r>
          </a:p>
          <a:p>
            <a:pPr algn="just" eaLnBrk="1" hangingPunct="1"/>
            <a:r>
              <a:rPr lang="pt-BR" altLang="pt-BR" sz="2400" dirty="0" smtClean="0"/>
              <a:t> </a:t>
            </a:r>
            <a:endParaRPr lang="pt-BR" altLang="pt-BR" sz="2400" dirty="0"/>
          </a:p>
        </p:txBody>
      </p:sp>
      <p:sp>
        <p:nvSpPr>
          <p:cNvPr id="9" name="Seta para a direita 8"/>
          <p:cNvSpPr/>
          <p:nvPr/>
        </p:nvSpPr>
        <p:spPr>
          <a:xfrm>
            <a:off x="597210" y="1269423"/>
            <a:ext cx="331515" cy="269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Seta para a direita 9"/>
          <p:cNvSpPr/>
          <p:nvPr/>
        </p:nvSpPr>
        <p:spPr>
          <a:xfrm>
            <a:off x="215007" y="4077072"/>
            <a:ext cx="252537" cy="3144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>
              <a:solidFill>
                <a:schemeClr val="tx1"/>
              </a:solidFill>
            </a:endParaRPr>
          </a:p>
        </p:txBody>
      </p:sp>
      <p:pic>
        <p:nvPicPr>
          <p:cNvPr id="11271" name="Picture 13" descr="http://upload.wikimedia.org/wikipedia/commons/b/b0/Wave_packet_%28dispersion%29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6250" y="3356992"/>
            <a:ext cx="5005106" cy="312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 descr="pulso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60059" y="292189"/>
            <a:ext cx="3739317" cy="2492878"/>
          </a:xfrm>
          <a:prstGeom prst="rect">
            <a:avLst/>
          </a:prstGeom>
          <a:noFill/>
        </p:spPr>
      </p:pic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928725" y="1187707"/>
            <a:ext cx="3859299" cy="1403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Aft>
                <a:spcPct val="55000"/>
              </a:spcAft>
              <a:buClr>
                <a:srgbClr val="FF3300"/>
              </a:buClr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Pulso -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Perturbação que se propaga</a:t>
            </a:r>
          </a:p>
          <a:p>
            <a:pPr>
              <a:spcAft>
                <a:spcPct val="55000"/>
              </a:spcAft>
              <a:buClr>
                <a:srgbClr val="FF3300"/>
              </a:buClr>
              <a:buFont typeface="Arial Black" pitchFamily="34" charset="0"/>
              <a:buNone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446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7876</TotalTime>
  <Words>2709</Words>
  <Application>Microsoft Office PowerPoint</Application>
  <PresentationFormat>Apresentação na tela (4:3)</PresentationFormat>
  <Paragraphs>456</Paragraphs>
  <Slides>77</Slides>
  <Notes>4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2</vt:i4>
      </vt:variant>
      <vt:variant>
        <vt:lpstr>Títulos de slides</vt:lpstr>
      </vt:variant>
      <vt:variant>
        <vt:i4>77</vt:i4>
      </vt:variant>
    </vt:vector>
  </HeadingPairs>
  <TitlesOfParts>
    <vt:vector size="80" baseType="lpstr">
      <vt:lpstr>Tema do Office</vt:lpstr>
      <vt:lpstr>Equation</vt:lpstr>
      <vt:lpstr>Equação</vt:lpstr>
      <vt:lpstr>Slide 1</vt:lpstr>
      <vt:lpstr>Slide 2</vt:lpstr>
      <vt:lpstr>MHS</vt:lpstr>
      <vt:lpstr>Slide 4</vt:lpstr>
      <vt:lpstr>MHS: período e frequência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Ondulatória</vt:lpstr>
      <vt:lpstr>Ondulatória</vt:lpstr>
      <vt:lpstr>Slide 25</vt:lpstr>
      <vt:lpstr>Slide 26</vt:lpstr>
      <vt:lpstr>Slide 27</vt:lpstr>
      <vt:lpstr>Slide 28</vt:lpstr>
      <vt:lpstr>Slide 29</vt:lpstr>
      <vt:lpstr>FREQUÊNCIA</vt:lpstr>
      <vt:lpstr>Slide 31</vt:lpstr>
      <vt:lpstr>Slide 32</vt:lpstr>
      <vt:lpstr>Slide 33</vt:lpstr>
      <vt:lpstr>Slide 34</vt:lpstr>
      <vt:lpstr>Slide 35</vt:lpstr>
      <vt:lpstr>Equação de onda</vt:lpstr>
      <vt:lpstr>Lembrando:</vt:lpstr>
      <vt:lpstr>Slide 38</vt:lpstr>
      <vt:lpstr>CURIOSIDADES</vt:lpstr>
      <vt:lpstr>EXEMPLO</vt:lpstr>
      <vt:lpstr>EXEMPLO 2</vt:lpstr>
      <vt:lpstr>RESOLUÇÃO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Concordância e oposição de fase</vt:lpstr>
      <vt:lpstr>Interferência</vt:lpstr>
      <vt:lpstr>Tipos de Interferência</vt:lpstr>
      <vt:lpstr>Interferência (Batimento)</vt:lpstr>
      <vt:lpstr>Slide 56</vt:lpstr>
      <vt:lpstr>Slide 57</vt:lpstr>
      <vt:lpstr>Slide 58</vt:lpstr>
      <vt:lpstr>Slide 59</vt:lpstr>
      <vt:lpstr>Ressonância</vt:lpstr>
      <vt:lpstr>Slide 61</vt:lpstr>
      <vt:lpstr>Slide 62</vt:lpstr>
      <vt:lpstr>Slide 63</vt:lpstr>
      <vt:lpstr>Slide 64</vt:lpstr>
      <vt:lpstr>Slide 65</vt:lpstr>
      <vt:lpstr>Slide 66</vt:lpstr>
      <vt:lpstr>Exercícios</vt:lpstr>
      <vt:lpstr>Exercícios</vt:lpstr>
      <vt:lpstr>Exercícios</vt:lpstr>
      <vt:lpstr>Exercícios</vt:lpstr>
      <vt:lpstr>Exercícios</vt:lpstr>
      <vt:lpstr>Exercícios</vt:lpstr>
      <vt:lpstr>Exercícios</vt:lpstr>
      <vt:lpstr>Exercícios</vt:lpstr>
      <vt:lpstr>Exercícios</vt:lpstr>
      <vt:lpstr>Slide 76</vt:lpstr>
      <vt:lpstr>Gabarito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MÉTODO DE AVALIAÇÃO</dc:title>
  <dc:creator>gera</dc:creator>
  <cp:lastModifiedBy>Nilton Sousa</cp:lastModifiedBy>
  <cp:revision>190</cp:revision>
  <dcterms:created xsi:type="dcterms:W3CDTF">2014-03-06T12:10:30Z</dcterms:created>
  <dcterms:modified xsi:type="dcterms:W3CDTF">2024-07-09T17:25:32Z</dcterms:modified>
</cp:coreProperties>
</file>